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sldIdLst>
    <p:sldId id="258" r:id="rId2"/>
  </p:sldIdLst>
  <p:sldSz cx="43891200" cy="27432000"/>
  <p:notesSz cx="6858000" cy="9144000"/>
  <p:defaultTextStyle>
    <a:defPPr>
      <a:defRPr lang="en-US"/>
    </a:defPPr>
    <a:lvl1pPr marL="0" algn="l" defTabSz="4744665" rtl="0" eaLnBrk="1" latinLnBrk="0" hangingPunct="1">
      <a:defRPr sz="9340" kern="1200">
        <a:solidFill>
          <a:schemeClr val="tx1"/>
        </a:solidFill>
        <a:latin typeface="+mn-lt"/>
        <a:ea typeface="+mn-ea"/>
        <a:cs typeface="+mn-cs"/>
      </a:defRPr>
    </a:lvl1pPr>
    <a:lvl2pPr marL="2372332" algn="l" defTabSz="4744665" rtl="0" eaLnBrk="1" latinLnBrk="0" hangingPunct="1">
      <a:defRPr sz="9340" kern="1200">
        <a:solidFill>
          <a:schemeClr val="tx1"/>
        </a:solidFill>
        <a:latin typeface="+mn-lt"/>
        <a:ea typeface="+mn-ea"/>
        <a:cs typeface="+mn-cs"/>
      </a:defRPr>
    </a:lvl2pPr>
    <a:lvl3pPr marL="4744665" algn="l" defTabSz="4744665" rtl="0" eaLnBrk="1" latinLnBrk="0" hangingPunct="1">
      <a:defRPr sz="9340" kern="1200">
        <a:solidFill>
          <a:schemeClr val="tx1"/>
        </a:solidFill>
        <a:latin typeface="+mn-lt"/>
        <a:ea typeface="+mn-ea"/>
        <a:cs typeface="+mn-cs"/>
      </a:defRPr>
    </a:lvl3pPr>
    <a:lvl4pPr marL="7116992" algn="l" defTabSz="4744665" rtl="0" eaLnBrk="1" latinLnBrk="0" hangingPunct="1">
      <a:defRPr sz="9340" kern="1200">
        <a:solidFill>
          <a:schemeClr val="tx1"/>
        </a:solidFill>
        <a:latin typeface="+mn-lt"/>
        <a:ea typeface="+mn-ea"/>
        <a:cs typeface="+mn-cs"/>
      </a:defRPr>
    </a:lvl4pPr>
    <a:lvl5pPr marL="9489324" algn="l" defTabSz="4744665" rtl="0" eaLnBrk="1" latinLnBrk="0" hangingPunct="1">
      <a:defRPr sz="9340" kern="1200">
        <a:solidFill>
          <a:schemeClr val="tx1"/>
        </a:solidFill>
        <a:latin typeface="+mn-lt"/>
        <a:ea typeface="+mn-ea"/>
        <a:cs typeface="+mn-cs"/>
      </a:defRPr>
    </a:lvl5pPr>
    <a:lvl6pPr marL="11861657" algn="l" defTabSz="4744665" rtl="0" eaLnBrk="1" latinLnBrk="0" hangingPunct="1">
      <a:defRPr sz="9340" kern="1200">
        <a:solidFill>
          <a:schemeClr val="tx1"/>
        </a:solidFill>
        <a:latin typeface="+mn-lt"/>
        <a:ea typeface="+mn-ea"/>
        <a:cs typeface="+mn-cs"/>
      </a:defRPr>
    </a:lvl6pPr>
    <a:lvl7pPr marL="14233988" algn="l" defTabSz="4744665" rtl="0" eaLnBrk="1" latinLnBrk="0" hangingPunct="1">
      <a:defRPr sz="9340" kern="1200">
        <a:solidFill>
          <a:schemeClr val="tx1"/>
        </a:solidFill>
        <a:latin typeface="+mn-lt"/>
        <a:ea typeface="+mn-ea"/>
        <a:cs typeface="+mn-cs"/>
      </a:defRPr>
    </a:lvl7pPr>
    <a:lvl8pPr marL="16606320" algn="l" defTabSz="4744665" rtl="0" eaLnBrk="1" latinLnBrk="0" hangingPunct="1">
      <a:defRPr sz="9340" kern="1200">
        <a:solidFill>
          <a:schemeClr val="tx1"/>
        </a:solidFill>
        <a:latin typeface="+mn-lt"/>
        <a:ea typeface="+mn-ea"/>
        <a:cs typeface="+mn-cs"/>
      </a:defRPr>
    </a:lvl8pPr>
    <a:lvl9pPr marL="18978648" algn="l" defTabSz="4744665" rtl="0" eaLnBrk="1" latinLnBrk="0" hangingPunct="1">
      <a:defRPr sz="934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31"/>
    <p:restoredTop sz="95768"/>
  </p:normalViewPr>
  <p:slideViewPr>
    <p:cSldViewPr snapToGrid="0" snapToObjects="1">
      <p:cViewPr varScale="1">
        <p:scale>
          <a:sx n="23" d="100"/>
          <a:sy n="23" d="100"/>
        </p:scale>
        <p:origin x="296" y="6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86400" y="4489452"/>
            <a:ext cx="32918400" cy="9550400"/>
          </a:xfrm>
        </p:spPr>
        <p:txBody>
          <a:bodyPr anchor="b"/>
          <a:lstStyle>
            <a:lvl1pPr algn="ctr">
              <a:defRPr sz="21600"/>
            </a:lvl1pPr>
          </a:lstStyle>
          <a:p>
            <a:r>
              <a:rPr lang="en-US"/>
              <a:t>Click to edit Master title style</a:t>
            </a:r>
            <a:endParaRPr lang="en-US" dirty="0"/>
          </a:p>
        </p:txBody>
      </p:sp>
      <p:sp>
        <p:nvSpPr>
          <p:cNvPr id="3" name="Subtitle 2"/>
          <p:cNvSpPr>
            <a:spLocks noGrp="1"/>
          </p:cNvSpPr>
          <p:nvPr>
            <p:ph type="subTitle" idx="1"/>
          </p:nvPr>
        </p:nvSpPr>
        <p:spPr>
          <a:xfrm>
            <a:off x="5486400" y="14408152"/>
            <a:ext cx="32918400" cy="6623048"/>
          </a:xfrm>
        </p:spPr>
        <p:txBody>
          <a:bodyPr/>
          <a:lstStyle>
            <a:lvl1pPr marL="0" indent="0" algn="ctr">
              <a:buNone/>
              <a:defRPr sz="8640"/>
            </a:lvl1pPr>
            <a:lvl2pPr marL="1645920" indent="0" algn="ctr">
              <a:buNone/>
              <a:defRPr sz="7200"/>
            </a:lvl2pPr>
            <a:lvl3pPr marL="3291840" indent="0" algn="ctr">
              <a:buNone/>
              <a:defRPr sz="6480"/>
            </a:lvl3pPr>
            <a:lvl4pPr marL="4937760" indent="0" algn="ctr">
              <a:buNone/>
              <a:defRPr sz="5760"/>
            </a:lvl4pPr>
            <a:lvl5pPr marL="6583680" indent="0" algn="ctr">
              <a:buNone/>
              <a:defRPr sz="5760"/>
            </a:lvl5pPr>
            <a:lvl6pPr marL="8229600" indent="0" algn="ctr">
              <a:buNone/>
              <a:defRPr sz="5760"/>
            </a:lvl6pPr>
            <a:lvl7pPr marL="9875520" indent="0" algn="ctr">
              <a:buNone/>
              <a:defRPr sz="5760"/>
            </a:lvl7pPr>
            <a:lvl8pPr marL="11521440" indent="0" algn="ctr">
              <a:buNone/>
              <a:defRPr sz="5760"/>
            </a:lvl8pPr>
            <a:lvl9pPr marL="13167360" indent="0" algn="ctr">
              <a:buNone/>
              <a:defRPr sz="57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0AB43B8-0C61-E849-9CF0-51BC0087B019}" type="datetimeFigureOut">
              <a:rPr lang="en-US" smtClean="0"/>
              <a:t>7/19/20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955481-391C-6041-9EDC-9586B7982862}" type="slidenum">
              <a:rPr lang="en-US" smtClean="0"/>
              <a:t>‹#›</a:t>
            </a:fld>
            <a:endParaRPr lang="en-US"/>
          </a:p>
        </p:txBody>
      </p:sp>
    </p:spTree>
    <p:extLst>
      <p:ext uri="{BB962C8B-B14F-4D97-AF65-F5344CB8AC3E}">
        <p14:creationId xmlns:p14="http://schemas.microsoft.com/office/powerpoint/2010/main" val="36098470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0AB43B8-0C61-E849-9CF0-51BC0087B019}" type="datetimeFigureOut">
              <a:rPr lang="en-US" smtClean="0"/>
              <a:t>7/19/20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955481-391C-6041-9EDC-9586B7982862}" type="slidenum">
              <a:rPr lang="en-US" smtClean="0"/>
              <a:t>‹#›</a:t>
            </a:fld>
            <a:endParaRPr lang="en-US"/>
          </a:p>
        </p:txBody>
      </p:sp>
    </p:spTree>
    <p:extLst>
      <p:ext uri="{BB962C8B-B14F-4D97-AF65-F5344CB8AC3E}">
        <p14:creationId xmlns:p14="http://schemas.microsoft.com/office/powerpoint/2010/main" val="30970646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409640" y="1460500"/>
            <a:ext cx="9464040" cy="2324735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017520" y="1460500"/>
            <a:ext cx="27843480" cy="2324735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0AB43B8-0C61-E849-9CF0-51BC0087B019}" type="datetimeFigureOut">
              <a:rPr lang="en-US" smtClean="0"/>
              <a:t>7/19/20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955481-391C-6041-9EDC-9586B7982862}" type="slidenum">
              <a:rPr lang="en-US" smtClean="0"/>
              <a:t>‹#›</a:t>
            </a:fld>
            <a:endParaRPr lang="en-US"/>
          </a:p>
        </p:txBody>
      </p:sp>
    </p:spTree>
    <p:extLst>
      <p:ext uri="{BB962C8B-B14F-4D97-AF65-F5344CB8AC3E}">
        <p14:creationId xmlns:p14="http://schemas.microsoft.com/office/powerpoint/2010/main" val="925814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0AB43B8-0C61-E849-9CF0-51BC0087B019}" type="datetimeFigureOut">
              <a:rPr lang="en-US" smtClean="0"/>
              <a:t>7/19/20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955481-391C-6041-9EDC-9586B7982862}" type="slidenum">
              <a:rPr lang="en-US" smtClean="0"/>
              <a:t>‹#›</a:t>
            </a:fld>
            <a:endParaRPr lang="en-US"/>
          </a:p>
        </p:txBody>
      </p:sp>
    </p:spTree>
    <p:extLst>
      <p:ext uri="{BB962C8B-B14F-4D97-AF65-F5344CB8AC3E}">
        <p14:creationId xmlns:p14="http://schemas.microsoft.com/office/powerpoint/2010/main" val="3200112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94660" y="6838954"/>
            <a:ext cx="37856160" cy="11410948"/>
          </a:xfrm>
        </p:spPr>
        <p:txBody>
          <a:bodyPr anchor="b"/>
          <a:lstStyle>
            <a:lvl1pPr>
              <a:defRPr sz="21600"/>
            </a:lvl1pPr>
          </a:lstStyle>
          <a:p>
            <a:r>
              <a:rPr lang="en-US"/>
              <a:t>Click to edit Master title style</a:t>
            </a:r>
            <a:endParaRPr lang="en-US" dirty="0"/>
          </a:p>
        </p:txBody>
      </p:sp>
      <p:sp>
        <p:nvSpPr>
          <p:cNvPr id="3" name="Text Placeholder 2"/>
          <p:cNvSpPr>
            <a:spLocks noGrp="1"/>
          </p:cNvSpPr>
          <p:nvPr>
            <p:ph type="body" idx="1"/>
          </p:nvPr>
        </p:nvSpPr>
        <p:spPr>
          <a:xfrm>
            <a:off x="2994660" y="18357854"/>
            <a:ext cx="37856160" cy="6000748"/>
          </a:xfrm>
        </p:spPr>
        <p:txBody>
          <a:bodyPr/>
          <a:lstStyle>
            <a:lvl1pPr marL="0" indent="0">
              <a:buNone/>
              <a:defRPr sz="8640">
                <a:solidFill>
                  <a:schemeClr val="tx1">
                    <a:tint val="75000"/>
                  </a:schemeClr>
                </a:solidFill>
              </a:defRPr>
            </a:lvl1pPr>
            <a:lvl2pPr marL="1645920" indent="0">
              <a:buNone/>
              <a:defRPr sz="7200">
                <a:solidFill>
                  <a:schemeClr val="tx1">
                    <a:tint val="75000"/>
                  </a:schemeClr>
                </a:solidFill>
              </a:defRPr>
            </a:lvl2pPr>
            <a:lvl3pPr marL="3291840" indent="0">
              <a:buNone/>
              <a:defRPr sz="6480">
                <a:solidFill>
                  <a:schemeClr val="tx1">
                    <a:tint val="75000"/>
                  </a:schemeClr>
                </a:solidFill>
              </a:defRPr>
            </a:lvl3pPr>
            <a:lvl4pPr marL="4937760" indent="0">
              <a:buNone/>
              <a:defRPr sz="5760">
                <a:solidFill>
                  <a:schemeClr val="tx1">
                    <a:tint val="75000"/>
                  </a:schemeClr>
                </a:solidFill>
              </a:defRPr>
            </a:lvl4pPr>
            <a:lvl5pPr marL="6583680" indent="0">
              <a:buNone/>
              <a:defRPr sz="5760">
                <a:solidFill>
                  <a:schemeClr val="tx1">
                    <a:tint val="75000"/>
                  </a:schemeClr>
                </a:solidFill>
              </a:defRPr>
            </a:lvl5pPr>
            <a:lvl6pPr marL="8229600" indent="0">
              <a:buNone/>
              <a:defRPr sz="5760">
                <a:solidFill>
                  <a:schemeClr val="tx1">
                    <a:tint val="75000"/>
                  </a:schemeClr>
                </a:solidFill>
              </a:defRPr>
            </a:lvl6pPr>
            <a:lvl7pPr marL="9875520" indent="0">
              <a:buNone/>
              <a:defRPr sz="5760">
                <a:solidFill>
                  <a:schemeClr val="tx1">
                    <a:tint val="75000"/>
                  </a:schemeClr>
                </a:solidFill>
              </a:defRPr>
            </a:lvl7pPr>
            <a:lvl8pPr marL="11521440" indent="0">
              <a:buNone/>
              <a:defRPr sz="5760">
                <a:solidFill>
                  <a:schemeClr val="tx1">
                    <a:tint val="75000"/>
                  </a:schemeClr>
                </a:solidFill>
              </a:defRPr>
            </a:lvl8pPr>
            <a:lvl9pPr marL="13167360" indent="0">
              <a:buNone/>
              <a:defRPr sz="576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AB43B8-0C61-E849-9CF0-51BC0087B019}" type="datetimeFigureOut">
              <a:rPr lang="en-US" smtClean="0"/>
              <a:t>7/19/20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955481-391C-6041-9EDC-9586B7982862}" type="slidenum">
              <a:rPr lang="en-US" smtClean="0"/>
              <a:t>‹#›</a:t>
            </a:fld>
            <a:endParaRPr lang="en-US"/>
          </a:p>
        </p:txBody>
      </p:sp>
    </p:spTree>
    <p:extLst>
      <p:ext uri="{BB962C8B-B14F-4D97-AF65-F5344CB8AC3E}">
        <p14:creationId xmlns:p14="http://schemas.microsoft.com/office/powerpoint/2010/main" val="26674980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017520" y="7302500"/>
            <a:ext cx="18653760" cy="174053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2219920" y="7302500"/>
            <a:ext cx="18653760" cy="174053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0AB43B8-0C61-E849-9CF0-51BC0087B019}" type="datetimeFigureOut">
              <a:rPr lang="en-US" smtClean="0"/>
              <a:t>7/19/20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955481-391C-6041-9EDC-9586B7982862}" type="slidenum">
              <a:rPr lang="en-US" smtClean="0"/>
              <a:t>‹#›</a:t>
            </a:fld>
            <a:endParaRPr lang="en-US"/>
          </a:p>
        </p:txBody>
      </p:sp>
    </p:spTree>
    <p:extLst>
      <p:ext uri="{BB962C8B-B14F-4D97-AF65-F5344CB8AC3E}">
        <p14:creationId xmlns:p14="http://schemas.microsoft.com/office/powerpoint/2010/main" val="23217614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23237" y="1460502"/>
            <a:ext cx="37856160" cy="5302252"/>
          </a:xfrm>
        </p:spPr>
        <p:txBody>
          <a:bodyPr/>
          <a:lstStyle/>
          <a:p>
            <a:r>
              <a:rPr lang="en-US"/>
              <a:t>Click to edit Master title style</a:t>
            </a:r>
            <a:endParaRPr lang="en-US" dirty="0"/>
          </a:p>
        </p:txBody>
      </p:sp>
      <p:sp>
        <p:nvSpPr>
          <p:cNvPr id="3" name="Text Placeholder 2"/>
          <p:cNvSpPr>
            <a:spLocks noGrp="1"/>
          </p:cNvSpPr>
          <p:nvPr>
            <p:ph type="body" idx="1"/>
          </p:nvPr>
        </p:nvSpPr>
        <p:spPr>
          <a:xfrm>
            <a:off x="3023239" y="6724652"/>
            <a:ext cx="18568033" cy="3295648"/>
          </a:xfrm>
        </p:spPr>
        <p:txBody>
          <a:bodyPr anchor="b"/>
          <a:lstStyle>
            <a:lvl1pPr marL="0" indent="0">
              <a:buNone/>
              <a:defRPr sz="8640" b="1"/>
            </a:lvl1pPr>
            <a:lvl2pPr marL="1645920" indent="0">
              <a:buNone/>
              <a:defRPr sz="7200" b="1"/>
            </a:lvl2pPr>
            <a:lvl3pPr marL="3291840" indent="0">
              <a:buNone/>
              <a:defRPr sz="6480" b="1"/>
            </a:lvl3pPr>
            <a:lvl4pPr marL="4937760" indent="0">
              <a:buNone/>
              <a:defRPr sz="5760" b="1"/>
            </a:lvl4pPr>
            <a:lvl5pPr marL="6583680" indent="0">
              <a:buNone/>
              <a:defRPr sz="5760" b="1"/>
            </a:lvl5pPr>
            <a:lvl6pPr marL="8229600" indent="0">
              <a:buNone/>
              <a:defRPr sz="5760" b="1"/>
            </a:lvl6pPr>
            <a:lvl7pPr marL="9875520" indent="0">
              <a:buNone/>
              <a:defRPr sz="5760" b="1"/>
            </a:lvl7pPr>
            <a:lvl8pPr marL="11521440" indent="0">
              <a:buNone/>
              <a:defRPr sz="5760" b="1"/>
            </a:lvl8pPr>
            <a:lvl9pPr marL="13167360" indent="0">
              <a:buNone/>
              <a:defRPr sz="5760" b="1"/>
            </a:lvl9pPr>
          </a:lstStyle>
          <a:p>
            <a:pPr lvl="0"/>
            <a:r>
              <a:rPr lang="en-US"/>
              <a:t>Edit Master text styles</a:t>
            </a:r>
          </a:p>
        </p:txBody>
      </p:sp>
      <p:sp>
        <p:nvSpPr>
          <p:cNvPr id="4" name="Content Placeholder 3"/>
          <p:cNvSpPr>
            <a:spLocks noGrp="1"/>
          </p:cNvSpPr>
          <p:nvPr>
            <p:ph sz="half" idx="2"/>
          </p:nvPr>
        </p:nvSpPr>
        <p:spPr>
          <a:xfrm>
            <a:off x="3023239" y="10020300"/>
            <a:ext cx="18568033" cy="147383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2219920" y="6724652"/>
            <a:ext cx="18659477" cy="3295648"/>
          </a:xfrm>
        </p:spPr>
        <p:txBody>
          <a:bodyPr anchor="b"/>
          <a:lstStyle>
            <a:lvl1pPr marL="0" indent="0">
              <a:buNone/>
              <a:defRPr sz="8640" b="1"/>
            </a:lvl1pPr>
            <a:lvl2pPr marL="1645920" indent="0">
              <a:buNone/>
              <a:defRPr sz="7200" b="1"/>
            </a:lvl2pPr>
            <a:lvl3pPr marL="3291840" indent="0">
              <a:buNone/>
              <a:defRPr sz="6480" b="1"/>
            </a:lvl3pPr>
            <a:lvl4pPr marL="4937760" indent="0">
              <a:buNone/>
              <a:defRPr sz="5760" b="1"/>
            </a:lvl4pPr>
            <a:lvl5pPr marL="6583680" indent="0">
              <a:buNone/>
              <a:defRPr sz="5760" b="1"/>
            </a:lvl5pPr>
            <a:lvl6pPr marL="8229600" indent="0">
              <a:buNone/>
              <a:defRPr sz="5760" b="1"/>
            </a:lvl6pPr>
            <a:lvl7pPr marL="9875520" indent="0">
              <a:buNone/>
              <a:defRPr sz="5760" b="1"/>
            </a:lvl7pPr>
            <a:lvl8pPr marL="11521440" indent="0">
              <a:buNone/>
              <a:defRPr sz="5760" b="1"/>
            </a:lvl8pPr>
            <a:lvl9pPr marL="13167360" indent="0">
              <a:buNone/>
              <a:defRPr sz="5760" b="1"/>
            </a:lvl9pPr>
          </a:lstStyle>
          <a:p>
            <a:pPr lvl="0"/>
            <a:r>
              <a:rPr lang="en-US"/>
              <a:t>Edit Master text styles</a:t>
            </a:r>
          </a:p>
        </p:txBody>
      </p:sp>
      <p:sp>
        <p:nvSpPr>
          <p:cNvPr id="6" name="Content Placeholder 5"/>
          <p:cNvSpPr>
            <a:spLocks noGrp="1"/>
          </p:cNvSpPr>
          <p:nvPr>
            <p:ph sz="quarter" idx="4"/>
          </p:nvPr>
        </p:nvSpPr>
        <p:spPr>
          <a:xfrm>
            <a:off x="22219920" y="10020300"/>
            <a:ext cx="18659477" cy="147383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0AB43B8-0C61-E849-9CF0-51BC0087B019}" type="datetimeFigureOut">
              <a:rPr lang="en-US" smtClean="0"/>
              <a:t>7/19/20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B955481-391C-6041-9EDC-9586B7982862}" type="slidenum">
              <a:rPr lang="en-US" smtClean="0"/>
              <a:t>‹#›</a:t>
            </a:fld>
            <a:endParaRPr lang="en-US"/>
          </a:p>
        </p:txBody>
      </p:sp>
    </p:spTree>
    <p:extLst>
      <p:ext uri="{BB962C8B-B14F-4D97-AF65-F5344CB8AC3E}">
        <p14:creationId xmlns:p14="http://schemas.microsoft.com/office/powerpoint/2010/main" val="1871403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0AB43B8-0C61-E849-9CF0-51BC0087B019}" type="datetimeFigureOut">
              <a:rPr lang="en-US" smtClean="0"/>
              <a:t>7/19/20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B955481-391C-6041-9EDC-9586B7982862}" type="slidenum">
              <a:rPr lang="en-US" smtClean="0"/>
              <a:t>‹#›</a:t>
            </a:fld>
            <a:endParaRPr lang="en-US"/>
          </a:p>
        </p:txBody>
      </p:sp>
    </p:spTree>
    <p:extLst>
      <p:ext uri="{BB962C8B-B14F-4D97-AF65-F5344CB8AC3E}">
        <p14:creationId xmlns:p14="http://schemas.microsoft.com/office/powerpoint/2010/main" val="42132049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AB43B8-0C61-E849-9CF0-51BC0087B019}" type="datetimeFigureOut">
              <a:rPr lang="en-US" smtClean="0"/>
              <a:t>7/19/20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B955481-391C-6041-9EDC-9586B7982862}" type="slidenum">
              <a:rPr lang="en-US" smtClean="0"/>
              <a:t>‹#›</a:t>
            </a:fld>
            <a:endParaRPr lang="en-US"/>
          </a:p>
        </p:txBody>
      </p:sp>
    </p:spTree>
    <p:extLst>
      <p:ext uri="{BB962C8B-B14F-4D97-AF65-F5344CB8AC3E}">
        <p14:creationId xmlns:p14="http://schemas.microsoft.com/office/powerpoint/2010/main" val="2594977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9" y="1828800"/>
            <a:ext cx="14156053" cy="6400800"/>
          </a:xfrm>
        </p:spPr>
        <p:txBody>
          <a:bodyPr anchor="b"/>
          <a:lstStyle>
            <a:lvl1pPr>
              <a:defRPr sz="11520"/>
            </a:lvl1pPr>
          </a:lstStyle>
          <a:p>
            <a:r>
              <a:rPr lang="en-US"/>
              <a:t>Click to edit Master title style</a:t>
            </a:r>
            <a:endParaRPr lang="en-US" dirty="0"/>
          </a:p>
        </p:txBody>
      </p:sp>
      <p:sp>
        <p:nvSpPr>
          <p:cNvPr id="3" name="Content Placeholder 2"/>
          <p:cNvSpPr>
            <a:spLocks noGrp="1"/>
          </p:cNvSpPr>
          <p:nvPr>
            <p:ph idx="1"/>
          </p:nvPr>
        </p:nvSpPr>
        <p:spPr>
          <a:xfrm>
            <a:off x="18659477" y="3949702"/>
            <a:ext cx="22219920" cy="19494500"/>
          </a:xfrm>
        </p:spPr>
        <p:txBody>
          <a:bodyPr/>
          <a:lstStyle>
            <a:lvl1pPr>
              <a:defRPr sz="11520"/>
            </a:lvl1pPr>
            <a:lvl2pPr>
              <a:defRPr sz="10080"/>
            </a:lvl2pPr>
            <a:lvl3pPr>
              <a:defRPr sz="8640"/>
            </a:lvl3pPr>
            <a:lvl4pPr>
              <a:defRPr sz="7200"/>
            </a:lvl4pPr>
            <a:lvl5pPr>
              <a:defRPr sz="7200"/>
            </a:lvl5pPr>
            <a:lvl6pPr>
              <a:defRPr sz="7200"/>
            </a:lvl6pPr>
            <a:lvl7pPr>
              <a:defRPr sz="7200"/>
            </a:lvl7pPr>
            <a:lvl8pPr>
              <a:defRPr sz="7200"/>
            </a:lvl8pPr>
            <a:lvl9pPr>
              <a:defRPr sz="7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023239" y="8229600"/>
            <a:ext cx="14156053" cy="15246352"/>
          </a:xfrm>
        </p:spPr>
        <p:txBody>
          <a:bodyPr/>
          <a:lstStyle>
            <a:lvl1pPr marL="0" indent="0">
              <a:buNone/>
              <a:defRPr sz="5760"/>
            </a:lvl1pPr>
            <a:lvl2pPr marL="1645920" indent="0">
              <a:buNone/>
              <a:defRPr sz="5040"/>
            </a:lvl2pPr>
            <a:lvl3pPr marL="3291840" indent="0">
              <a:buNone/>
              <a:defRPr sz="4320"/>
            </a:lvl3pPr>
            <a:lvl4pPr marL="4937760" indent="0">
              <a:buNone/>
              <a:defRPr sz="3600"/>
            </a:lvl4pPr>
            <a:lvl5pPr marL="6583680" indent="0">
              <a:buNone/>
              <a:defRPr sz="3600"/>
            </a:lvl5pPr>
            <a:lvl6pPr marL="8229600" indent="0">
              <a:buNone/>
              <a:defRPr sz="3600"/>
            </a:lvl6pPr>
            <a:lvl7pPr marL="9875520" indent="0">
              <a:buNone/>
              <a:defRPr sz="3600"/>
            </a:lvl7pPr>
            <a:lvl8pPr marL="11521440" indent="0">
              <a:buNone/>
              <a:defRPr sz="3600"/>
            </a:lvl8pPr>
            <a:lvl9pPr marL="13167360" indent="0">
              <a:buNone/>
              <a:defRPr sz="3600"/>
            </a:lvl9pPr>
          </a:lstStyle>
          <a:p>
            <a:pPr lvl="0"/>
            <a:r>
              <a:rPr lang="en-US"/>
              <a:t>Edit Master text styles</a:t>
            </a:r>
          </a:p>
        </p:txBody>
      </p:sp>
      <p:sp>
        <p:nvSpPr>
          <p:cNvPr id="5" name="Date Placeholder 4"/>
          <p:cNvSpPr>
            <a:spLocks noGrp="1"/>
          </p:cNvSpPr>
          <p:nvPr>
            <p:ph type="dt" sz="half" idx="10"/>
          </p:nvPr>
        </p:nvSpPr>
        <p:spPr/>
        <p:txBody>
          <a:bodyPr/>
          <a:lstStyle/>
          <a:p>
            <a:fld id="{B0AB43B8-0C61-E849-9CF0-51BC0087B019}" type="datetimeFigureOut">
              <a:rPr lang="en-US" smtClean="0"/>
              <a:t>7/19/20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955481-391C-6041-9EDC-9586B7982862}" type="slidenum">
              <a:rPr lang="en-US" smtClean="0"/>
              <a:t>‹#›</a:t>
            </a:fld>
            <a:endParaRPr lang="en-US"/>
          </a:p>
        </p:txBody>
      </p:sp>
    </p:spTree>
    <p:extLst>
      <p:ext uri="{BB962C8B-B14F-4D97-AF65-F5344CB8AC3E}">
        <p14:creationId xmlns:p14="http://schemas.microsoft.com/office/powerpoint/2010/main" val="2322293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9" y="1828800"/>
            <a:ext cx="14156053" cy="6400800"/>
          </a:xfrm>
        </p:spPr>
        <p:txBody>
          <a:bodyPr anchor="b"/>
          <a:lstStyle>
            <a:lvl1pPr>
              <a:defRPr sz="11520"/>
            </a:lvl1pPr>
          </a:lstStyle>
          <a:p>
            <a:r>
              <a:rPr lang="en-US"/>
              <a:t>Click to edit Master title style</a:t>
            </a:r>
            <a:endParaRPr lang="en-US" dirty="0"/>
          </a:p>
        </p:txBody>
      </p:sp>
      <p:sp>
        <p:nvSpPr>
          <p:cNvPr id="3" name="Picture Placeholder 2"/>
          <p:cNvSpPr>
            <a:spLocks noGrp="1" noChangeAspect="1"/>
          </p:cNvSpPr>
          <p:nvPr>
            <p:ph type="pic" idx="1"/>
          </p:nvPr>
        </p:nvSpPr>
        <p:spPr>
          <a:xfrm>
            <a:off x="18659477" y="3949702"/>
            <a:ext cx="22219920" cy="19494500"/>
          </a:xfrm>
        </p:spPr>
        <p:txBody>
          <a:bodyPr anchor="t"/>
          <a:lstStyle>
            <a:lvl1pPr marL="0" indent="0">
              <a:buNone/>
              <a:defRPr sz="11520"/>
            </a:lvl1pPr>
            <a:lvl2pPr marL="1645920" indent="0">
              <a:buNone/>
              <a:defRPr sz="10080"/>
            </a:lvl2pPr>
            <a:lvl3pPr marL="3291840" indent="0">
              <a:buNone/>
              <a:defRPr sz="8640"/>
            </a:lvl3pPr>
            <a:lvl4pPr marL="4937760" indent="0">
              <a:buNone/>
              <a:defRPr sz="7200"/>
            </a:lvl4pPr>
            <a:lvl5pPr marL="6583680" indent="0">
              <a:buNone/>
              <a:defRPr sz="7200"/>
            </a:lvl5pPr>
            <a:lvl6pPr marL="8229600" indent="0">
              <a:buNone/>
              <a:defRPr sz="7200"/>
            </a:lvl6pPr>
            <a:lvl7pPr marL="9875520" indent="0">
              <a:buNone/>
              <a:defRPr sz="7200"/>
            </a:lvl7pPr>
            <a:lvl8pPr marL="11521440" indent="0">
              <a:buNone/>
              <a:defRPr sz="7200"/>
            </a:lvl8pPr>
            <a:lvl9pPr marL="13167360" indent="0">
              <a:buNone/>
              <a:defRPr sz="7200"/>
            </a:lvl9pPr>
          </a:lstStyle>
          <a:p>
            <a:r>
              <a:rPr lang="en-US"/>
              <a:t>Click icon to add picture</a:t>
            </a:r>
            <a:endParaRPr lang="en-US" dirty="0"/>
          </a:p>
        </p:txBody>
      </p:sp>
      <p:sp>
        <p:nvSpPr>
          <p:cNvPr id="4" name="Text Placeholder 3"/>
          <p:cNvSpPr>
            <a:spLocks noGrp="1"/>
          </p:cNvSpPr>
          <p:nvPr>
            <p:ph type="body" sz="half" idx="2"/>
          </p:nvPr>
        </p:nvSpPr>
        <p:spPr>
          <a:xfrm>
            <a:off x="3023239" y="8229600"/>
            <a:ext cx="14156053" cy="15246352"/>
          </a:xfrm>
        </p:spPr>
        <p:txBody>
          <a:bodyPr/>
          <a:lstStyle>
            <a:lvl1pPr marL="0" indent="0">
              <a:buNone/>
              <a:defRPr sz="5760"/>
            </a:lvl1pPr>
            <a:lvl2pPr marL="1645920" indent="0">
              <a:buNone/>
              <a:defRPr sz="5040"/>
            </a:lvl2pPr>
            <a:lvl3pPr marL="3291840" indent="0">
              <a:buNone/>
              <a:defRPr sz="4320"/>
            </a:lvl3pPr>
            <a:lvl4pPr marL="4937760" indent="0">
              <a:buNone/>
              <a:defRPr sz="3600"/>
            </a:lvl4pPr>
            <a:lvl5pPr marL="6583680" indent="0">
              <a:buNone/>
              <a:defRPr sz="3600"/>
            </a:lvl5pPr>
            <a:lvl6pPr marL="8229600" indent="0">
              <a:buNone/>
              <a:defRPr sz="3600"/>
            </a:lvl6pPr>
            <a:lvl7pPr marL="9875520" indent="0">
              <a:buNone/>
              <a:defRPr sz="3600"/>
            </a:lvl7pPr>
            <a:lvl8pPr marL="11521440" indent="0">
              <a:buNone/>
              <a:defRPr sz="3600"/>
            </a:lvl8pPr>
            <a:lvl9pPr marL="13167360" indent="0">
              <a:buNone/>
              <a:defRPr sz="3600"/>
            </a:lvl9pPr>
          </a:lstStyle>
          <a:p>
            <a:pPr lvl="0"/>
            <a:r>
              <a:rPr lang="en-US"/>
              <a:t>Edit Master text styles</a:t>
            </a:r>
          </a:p>
        </p:txBody>
      </p:sp>
      <p:sp>
        <p:nvSpPr>
          <p:cNvPr id="5" name="Date Placeholder 4"/>
          <p:cNvSpPr>
            <a:spLocks noGrp="1"/>
          </p:cNvSpPr>
          <p:nvPr>
            <p:ph type="dt" sz="half" idx="10"/>
          </p:nvPr>
        </p:nvSpPr>
        <p:spPr/>
        <p:txBody>
          <a:bodyPr/>
          <a:lstStyle/>
          <a:p>
            <a:fld id="{B0AB43B8-0C61-E849-9CF0-51BC0087B019}" type="datetimeFigureOut">
              <a:rPr lang="en-US" smtClean="0"/>
              <a:t>7/19/20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955481-391C-6041-9EDC-9586B7982862}" type="slidenum">
              <a:rPr lang="en-US" smtClean="0"/>
              <a:t>‹#›</a:t>
            </a:fld>
            <a:endParaRPr lang="en-US"/>
          </a:p>
        </p:txBody>
      </p:sp>
    </p:spTree>
    <p:extLst>
      <p:ext uri="{BB962C8B-B14F-4D97-AF65-F5344CB8AC3E}">
        <p14:creationId xmlns:p14="http://schemas.microsoft.com/office/powerpoint/2010/main" val="20951174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17520" y="1460502"/>
            <a:ext cx="37856160" cy="530225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017520" y="7302500"/>
            <a:ext cx="37856160" cy="1740535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017520" y="25425402"/>
            <a:ext cx="9875520" cy="1460500"/>
          </a:xfrm>
          <a:prstGeom prst="rect">
            <a:avLst/>
          </a:prstGeom>
        </p:spPr>
        <p:txBody>
          <a:bodyPr vert="horz" lIns="91440" tIns="45720" rIns="91440" bIns="45720" rtlCol="0" anchor="ctr"/>
          <a:lstStyle>
            <a:lvl1pPr algn="l">
              <a:defRPr sz="4320">
                <a:solidFill>
                  <a:schemeClr val="tx1">
                    <a:tint val="75000"/>
                  </a:schemeClr>
                </a:solidFill>
              </a:defRPr>
            </a:lvl1pPr>
          </a:lstStyle>
          <a:p>
            <a:fld id="{B0AB43B8-0C61-E849-9CF0-51BC0087B019}" type="datetimeFigureOut">
              <a:rPr lang="en-US" smtClean="0"/>
              <a:t>7/19/20</a:t>
            </a:fld>
            <a:endParaRPr lang="en-US"/>
          </a:p>
        </p:txBody>
      </p:sp>
      <p:sp>
        <p:nvSpPr>
          <p:cNvPr id="5" name="Footer Placeholder 4"/>
          <p:cNvSpPr>
            <a:spLocks noGrp="1"/>
          </p:cNvSpPr>
          <p:nvPr>
            <p:ph type="ftr" sz="quarter" idx="3"/>
          </p:nvPr>
        </p:nvSpPr>
        <p:spPr>
          <a:xfrm>
            <a:off x="14538960" y="25425402"/>
            <a:ext cx="14813280" cy="1460500"/>
          </a:xfrm>
          <a:prstGeom prst="rect">
            <a:avLst/>
          </a:prstGeom>
        </p:spPr>
        <p:txBody>
          <a:bodyPr vert="horz" lIns="91440" tIns="45720" rIns="91440" bIns="45720" rtlCol="0" anchor="ctr"/>
          <a:lstStyle>
            <a:lvl1pPr algn="ctr">
              <a:defRPr sz="43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0998160" y="25425402"/>
            <a:ext cx="9875520" cy="1460500"/>
          </a:xfrm>
          <a:prstGeom prst="rect">
            <a:avLst/>
          </a:prstGeom>
        </p:spPr>
        <p:txBody>
          <a:bodyPr vert="horz" lIns="91440" tIns="45720" rIns="91440" bIns="45720" rtlCol="0" anchor="ctr"/>
          <a:lstStyle>
            <a:lvl1pPr algn="r">
              <a:defRPr sz="4320">
                <a:solidFill>
                  <a:schemeClr val="tx1">
                    <a:tint val="75000"/>
                  </a:schemeClr>
                </a:solidFill>
              </a:defRPr>
            </a:lvl1pPr>
          </a:lstStyle>
          <a:p>
            <a:fld id="{4B955481-391C-6041-9EDC-9586B7982862}" type="slidenum">
              <a:rPr lang="en-US" smtClean="0"/>
              <a:t>‹#›</a:t>
            </a:fld>
            <a:endParaRPr lang="en-US"/>
          </a:p>
        </p:txBody>
      </p:sp>
    </p:spTree>
    <p:extLst>
      <p:ext uri="{BB962C8B-B14F-4D97-AF65-F5344CB8AC3E}">
        <p14:creationId xmlns:p14="http://schemas.microsoft.com/office/powerpoint/2010/main" val="188076014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3291840" rtl="0" eaLnBrk="1" latinLnBrk="0" hangingPunct="1">
        <a:lnSpc>
          <a:spcPct val="90000"/>
        </a:lnSpc>
        <a:spcBef>
          <a:spcPct val="0"/>
        </a:spcBef>
        <a:buNone/>
        <a:defRPr sz="15840" kern="1200">
          <a:solidFill>
            <a:schemeClr val="tx1"/>
          </a:solidFill>
          <a:latin typeface="+mj-lt"/>
          <a:ea typeface="+mj-ea"/>
          <a:cs typeface="+mj-cs"/>
        </a:defRPr>
      </a:lvl1pPr>
    </p:titleStyle>
    <p:bodyStyle>
      <a:lvl1pPr marL="822960" indent="-822960" algn="l" defTabSz="3291840" rtl="0" eaLnBrk="1" latinLnBrk="0" hangingPunct="1">
        <a:lnSpc>
          <a:spcPct val="90000"/>
        </a:lnSpc>
        <a:spcBef>
          <a:spcPts val="3600"/>
        </a:spcBef>
        <a:buFont typeface="Arial" panose="020B0604020202020204" pitchFamily="34" charset="0"/>
        <a:buChar char="•"/>
        <a:defRPr sz="10080" kern="1200">
          <a:solidFill>
            <a:schemeClr val="tx1"/>
          </a:solidFill>
          <a:latin typeface="+mn-lt"/>
          <a:ea typeface="+mn-ea"/>
          <a:cs typeface="+mn-cs"/>
        </a:defRPr>
      </a:lvl1pPr>
      <a:lvl2pPr marL="2468880" indent="-822960" algn="l" defTabSz="3291840" rtl="0" eaLnBrk="1" latinLnBrk="0" hangingPunct="1">
        <a:lnSpc>
          <a:spcPct val="90000"/>
        </a:lnSpc>
        <a:spcBef>
          <a:spcPts val="1800"/>
        </a:spcBef>
        <a:buFont typeface="Arial" panose="020B0604020202020204" pitchFamily="34" charset="0"/>
        <a:buChar char="•"/>
        <a:defRPr sz="8640" kern="1200">
          <a:solidFill>
            <a:schemeClr val="tx1"/>
          </a:solidFill>
          <a:latin typeface="+mn-lt"/>
          <a:ea typeface="+mn-ea"/>
          <a:cs typeface="+mn-cs"/>
        </a:defRPr>
      </a:lvl2pPr>
      <a:lvl3pPr marL="4114800" indent="-822960" algn="l" defTabSz="3291840" rtl="0" eaLnBrk="1" latinLnBrk="0" hangingPunct="1">
        <a:lnSpc>
          <a:spcPct val="90000"/>
        </a:lnSpc>
        <a:spcBef>
          <a:spcPts val="1800"/>
        </a:spcBef>
        <a:buFont typeface="Arial" panose="020B0604020202020204" pitchFamily="34" charset="0"/>
        <a:buChar char="•"/>
        <a:defRPr sz="7200" kern="1200">
          <a:solidFill>
            <a:schemeClr val="tx1"/>
          </a:solidFill>
          <a:latin typeface="+mn-lt"/>
          <a:ea typeface="+mn-ea"/>
          <a:cs typeface="+mn-cs"/>
        </a:defRPr>
      </a:lvl3pPr>
      <a:lvl4pPr marL="576072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4pPr>
      <a:lvl5pPr marL="740664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5pPr>
      <a:lvl6pPr marL="905256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6pPr>
      <a:lvl7pPr marL="1069848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7pPr>
      <a:lvl8pPr marL="1234440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8pPr>
      <a:lvl9pPr marL="1399032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9pPr>
    </p:bodyStyle>
    <p:otherStyle>
      <a:defPPr>
        <a:defRPr lang="en-US"/>
      </a:defPPr>
      <a:lvl1pPr marL="0" algn="l" defTabSz="3291840" rtl="0" eaLnBrk="1" latinLnBrk="0" hangingPunct="1">
        <a:defRPr sz="6480" kern="1200">
          <a:solidFill>
            <a:schemeClr val="tx1"/>
          </a:solidFill>
          <a:latin typeface="+mn-lt"/>
          <a:ea typeface="+mn-ea"/>
          <a:cs typeface="+mn-cs"/>
        </a:defRPr>
      </a:lvl1pPr>
      <a:lvl2pPr marL="1645920" algn="l" defTabSz="3291840" rtl="0" eaLnBrk="1" latinLnBrk="0" hangingPunct="1">
        <a:defRPr sz="6480" kern="1200">
          <a:solidFill>
            <a:schemeClr val="tx1"/>
          </a:solidFill>
          <a:latin typeface="+mn-lt"/>
          <a:ea typeface="+mn-ea"/>
          <a:cs typeface="+mn-cs"/>
        </a:defRPr>
      </a:lvl2pPr>
      <a:lvl3pPr marL="3291840" algn="l" defTabSz="3291840" rtl="0" eaLnBrk="1" latinLnBrk="0" hangingPunct="1">
        <a:defRPr sz="6480" kern="1200">
          <a:solidFill>
            <a:schemeClr val="tx1"/>
          </a:solidFill>
          <a:latin typeface="+mn-lt"/>
          <a:ea typeface="+mn-ea"/>
          <a:cs typeface="+mn-cs"/>
        </a:defRPr>
      </a:lvl3pPr>
      <a:lvl4pPr marL="4937760" algn="l" defTabSz="3291840" rtl="0" eaLnBrk="1" latinLnBrk="0" hangingPunct="1">
        <a:defRPr sz="6480" kern="1200">
          <a:solidFill>
            <a:schemeClr val="tx1"/>
          </a:solidFill>
          <a:latin typeface="+mn-lt"/>
          <a:ea typeface="+mn-ea"/>
          <a:cs typeface="+mn-cs"/>
        </a:defRPr>
      </a:lvl4pPr>
      <a:lvl5pPr marL="6583680" algn="l" defTabSz="3291840" rtl="0" eaLnBrk="1" latinLnBrk="0" hangingPunct="1">
        <a:defRPr sz="6480" kern="1200">
          <a:solidFill>
            <a:schemeClr val="tx1"/>
          </a:solidFill>
          <a:latin typeface="+mn-lt"/>
          <a:ea typeface="+mn-ea"/>
          <a:cs typeface="+mn-cs"/>
        </a:defRPr>
      </a:lvl5pPr>
      <a:lvl6pPr marL="8229600" algn="l" defTabSz="3291840" rtl="0" eaLnBrk="1" latinLnBrk="0" hangingPunct="1">
        <a:defRPr sz="6480" kern="1200">
          <a:solidFill>
            <a:schemeClr val="tx1"/>
          </a:solidFill>
          <a:latin typeface="+mn-lt"/>
          <a:ea typeface="+mn-ea"/>
          <a:cs typeface="+mn-cs"/>
        </a:defRPr>
      </a:lvl6pPr>
      <a:lvl7pPr marL="9875520" algn="l" defTabSz="3291840" rtl="0" eaLnBrk="1" latinLnBrk="0" hangingPunct="1">
        <a:defRPr sz="6480" kern="1200">
          <a:solidFill>
            <a:schemeClr val="tx1"/>
          </a:solidFill>
          <a:latin typeface="+mn-lt"/>
          <a:ea typeface="+mn-ea"/>
          <a:cs typeface="+mn-cs"/>
        </a:defRPr>
      </a:lvl7pPr>
      <a:lvl8pPr marL="11521440" algn="l" defTabSz="3291840" rtl="0" eaLnBrk="1" latinLnBrk="0" hangingPunct="1">
        <a:defRPr sz="6480" kern="1200">
          <a:solidFill>
            <a:schemeClr val="tx1"/>
          </a:solidFill>
          <a:latin typeface="+mn-lt"/>
          <a:ea typeface="+mn-ea"/>
          <a:cs typeface="+mn-cs"/>
        </a:defRPr>
      </a:lvl8pPr>
      <a:lvl9pPr marL="13167360" algn="l" defTabSz="3291840" rtl="0" eaLnBrk="1" latinLnBrk="0" hangingPunct="1">
        <a:defRPr sz="64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image" Target="../media/image1.tiff"/><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85000">
              <a:srgbClr val="FBFCFE"/>
            </a:gs>
            <a:gs pos="10000">
              <a:srgbClr val="F6F8FC"/>
            </a:gs>
            <a:gs pos="8000">
              <a:schemeClr val="accent1">
                <a:lumMod val="10000"/>
                <a:lumOff val="90000"/>
              </a:schemeClr>
            </a:gs>
            <a:gs pos="1000">
              <a:schemeClr val="accent5">
                <a:lumMod val="31000"/>
                <a:lumOff val="69000"/>
              </a:schemeClr>
            </a:gs>
            <a:gs pos="93000">
              <a:srgbClr val="B2C4E7">
                <a:lumMod val="0"/>
                <a:lumOff val="100000"/>
              </a:srgbClr>
            </a:gs>
            <a:gs pos="99000">
              <a:schemeClr val="accent5">
                <a:lumMod val="20000"/>
                <a:lumOff val="8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77" name="TextBox 76">
            <a:extLst>
              <a:ext uri="{FF2B5EF4-FFF2-40B4-BE49-F238E27FC236}">
                <a16:creationId xmlns:a16="http://schemas.microsoft.com/office/drawing/2014/main" id="{3568D4E2-3FFA-4042-AFFA-74C020C91F95}"/>
              </a:ext>
            </a:extLst>
          </p:cNvPr>
          <p:cNvSpPr txBox="1"/>
          <p:nvPr/>
        </p:nvSpPr>
        <p:spPr>
          <a:xfrm>
            <a:off x="9616240" y="3883012"/>
            <a:ext cx="33711927" cy="17389376"/>
          </a:xfrm>
          <a:prstGeom prst="roundRect">
            <a:avLst>
              <a:gd name="adj" fmla="val 0"/>
            </a:avLst>
          </a:prstGeom>
          <a:ln>
            <a:solidFill>
              <a:schemeClr val="accent1">
                <a:lumMod val="75000"/>
              </a:schemeClr>
            </a:solidFill>
          </a:ln>
        </p:spPr>
        <p:style>
          <a:lnRef idx="2">
            <a:schemeClr val="accent5"/>
          </a:lnRef>
          <a:fillRef idx="1">
            <a:schemeClr val="lt1"/>
          </a:fillRef>
          <a:effectRef idx="0">
            <a:schemeClr val="accent5"/>
          </a:effectRef>
          <a:fontRef idx="minor">
            <a:schemeClr val="dk1"/>
          </a:fontRef>
        </p:style>
        <p:txBody>
          <a:bodyPr wrap="square" tIns="45720" rtlCol="0">
            <a:spAutoFit/>
          </a:bodyPr>
          <a:lstStyle/>
          <a:p>
            <a:pPr algn="ctr"/>
            <a:r>
              <a:rPr lang="en-US" sz="6000" b="1" dirty="0">
                <a:latin typeface="Times New Roman" panose="02020603050405020304" pitchFamily="18" charset="0"/>
                <a:cs typeface="Times New Roman" panose="02020603050405020304" pitchFamily="18" charset="0"/>
              </a:rPr>
              <a:t>Results</a:t>
            </a:r>
            <a:endParaRPr lang="en-US" sz="5400" b="1"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a:p>
            <a:endParaRPr lang="en-US" sz="2800" b="1" i="1" dirty="0">
              <a:latin typeface="Times New Roman" panose="02020603050405020304" pitchFamily="18" charset="0"/>
              <a:cs typeface="Times New Roman" panose="02020603050405020304" pitchFamily="18" charset="0"/>
            </a:endParaRPr>
          </a:p>
          <a:p>
            <a:endParaRPr lang="en-US" sz="3200" b="1" i="1" dirty="0">
              <a:latin typeface="Times New Roman" panose="02020603050405020304" pitchFamily="18" charset="0"/>
              <a:cs typeface="Times New Roman" panose="02020603050405020304" pitchFamily="18" charset="0"/>
            </a:endParaRPr>
          </a:p>
          <a:p>
            <a:endParaRPr lang="en-US" sz="3200" b="1" i="1" dirty="0">
              <a:latin typeface="Times New Roman" panose="02020603050405020304" pitchFamily="18" charset="0"/>
              <a:cs typeface="Times New Roman" panose="02020603050405020304" pitchFamily="18" charset="0"/>
            </a:endParaRPr>
          </a:p>
          <a:p>
            <a:endParaRPr lang="en-US" sz="3200" b="1" i="1" dirty="0">
              <a:latin typeface="Times New Roman" panose="02020603050405020304" pitchFamily="18" charset="0"/>
              <a:cs typeface="Times New Roman" panose="02020603050405020304" pitchFamily="18" charset="0"/>
            </a:endParaRPr>
          </a:p>
          <a:p>
            <a:endParaRPr lang="en-US" sz="3200" b="1" i="1" dirty="0">
              <a:latin typeface="Times New Roman" panose="02020603050405020304" pitchFamily="18" charset="0"/>
              <a:cs typeface="Times New Roman" panose="02020603050405020304" pitchFamily="18" charset="0"/>
            </a:endParaRPr>
          </a:p>
          <a:p>
            <a:endParaRPr lang="en-US" sz="3200" b="1" i="1"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p:txBody>
      </p:sp>
      <p:sp>
        <p:nvSpPr>
          <p:cNvPr id="4" name="Title 3">
            <a:extLst>
              <a:ext uri="{FF2B5EF4-FFF2-40B4-BE49-F238E27FC236}">
                <a16:creationId xmlns:a16="http://schemas.microsoft.com/office/drawing/2014/main" id="{B54737F9-F9F0-F044-A2DF-8AA071518C9D}"/>
              </a:ext>
            </a:extLst>
          </p:cNvPr>
          <p:cNvSpPr>
            <a:spLocks noGrp="1"/>
          </p:cNvSpPr>
          <p:nvPr>
            <p:ph type="title"/>
          </p:nvPr>
        </p:nvSpPr>
        <p:spPr>
          <a:xfrm rot="10800000" flipV="1">
            <a:off x="6408287" y="427124"/>
            <a:ext cx="31074626" cy="1217117"/>
          </a:xfrm>
        </p:spPr>
        <p:txBody>
          <a:bodyPr>
            <a:noAutofit/>
          </a:bodyPr>
          <a:lstStyle/>
          <a:p>
            <a:pPr algn="ctr"/>
            <a:r>
              <a:rPr lang="en-US" sz="9600" dirty="0">
                <a:latin typeface="Times New Roman" panose="02020603050405020304" pitchFamily="18" charset="0"/>
                <a:cs typeface="Times New Roman" panose="02020603050405020304" pitchFamily="18" charset="0"/>
              </a:rPr>
              <a:t>Perceived Agency of a Social Norm Violating Robot</a:t>
            </a:r>
            <a:endParaRPr lang="en-US" sz="9600" dirty="0"/>
          </a:p>
        </p:txBody>
      </p:sp>
      <p:sp>
        <p:nvSpPr>
          <p:cNvPr id="5" name="TextBox 4">
            <a:extLst>
              <a:ext uri="{FF2B5EF4-FFF2-40B4-BE49-F238E27FC236}">
                <a16:creationId xmlns:a16="http://schemas.microsoft.com/office/drawing/2014/main" id="{56DEDB83-5E72-3D4B-84BB-77382F7A2074}"/>
              </a:ext>
            </a:extLst>
          </p:cNvPr>
          <p:cNvSpPr txBox="1"/>
          <p:nvPr/>
        </p:nvSpPr>
        <p:spPr>
          <a:xfrm>
            <a:off x="6997849" y="1644445"/>
            <a:ext cx="29895502" cy="1938992"/>
          </a:xfrm>
          <a:prstGeom prst="rect">
            <a:avLst/>
          </a:prstGeom>
          <a:noFill/>
        </p:spPr>
        <p:txBody>
          <a:bodyPr wrap="square" rtlCol="0">
            <a:spAutoFit/>
          </a:bodyPr>
          <a:lstStyle/>
          <a:p>
            <a:pPr algn="ctr"/>
            <a:r>
              <a:rPr lang="en-US" sz="4000" dirty="0">
                <a:latin typeface="Times New Roman" panose="02020603050405020304" pitchFamily="18" charset="0"/>
                <a:cs typeface="Times New Roman" panose="02020603050405020304" pitchFamily="18" charset="0"/>
              </a:rPr>
              <a:t>Shannon Yasuda, Devon Doheny, Nicole </a:t>
            </a:r>
            <a:r>
              <a:rPr lang="en-US" sz="4000" dirty="0" err="1">
                <a:latin typeface="Times New Roman" panose="02020603050405020304" pitchFamily="18" charset="0"/>
                <a:cs typeface="Times New Roman" panose="02020603050405020304" pitchFamily="18" charset="0"/>
              </a:rPr>
              <a:t>Salomons</a:t>
            </a:r>
            <a:r>
              <a:rPr lang="en-US" sz="4000" dirty="0">
                <a:latin typeface="Times New Roman" panose="02020603050405020304" pitchFamily="18" charset="0"/>
                <a:cs typeface="Times New Roman" panose="02020603050405020304" pitchFamily="18" charset="0"/>
              </a:rPr>
              <a:t>, Sarah </a:t>
            </a:r>
            <a:r>
              <a:rPr lang="en-US" sz="4000" dirty="0" err="1">
                <a:latin typeface="Times New Roman" panose="02020603050405020304" pitchFamily="18" charset="0"/>
                <a:cs typeface="Times New Roman" panose="02020603050405020304" pitchFamily="18" charset="0"/>
              </a:rPr>
              <a:t>Strohkorb</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Sebo</a:t>
            </a:r>
            <a:r>
              <a:rPr lang="en-US" sz="4000" dirty="0">
                <a:latin typeface="Times New Roman" panose="02020603050405020304" pitchFamily="18" charset="0"/>
                <a:cs typeface="Times New Roman" panose="02020603050405020304" pitchFamily="18" charset="0"/>
              </a:rPr>
              <a:t>, Brian </a:t>
            </a:r>
            <a:r>
              <a:rPr lang="en-US" sz="4000" dirty="0" err="1">
                <a:latin typeface="Times New Roman" panose="02020603050405020304" pitchFamily="18" charset="0"/>
                <a:cs typeface="Times New Roman" panose="02020603050405020304" pitchFamily="18" charset="0"/>
              </a:rPr>
              <a:t>Scassellati</a:t>
            </a:r>
            <a:endParaRPr lang="en-US" sz="4000" dirty="0">
              <a:latin typeface="Times New Roman" panose="02020603050405020304" pitchFamily="18" charset="0"/>
              <a:cs typeface="Times New Roman" panose="02020603050405020304" pitchFamily="18" charset="0"/>
            </a:endParaRPr>
          </a:p>
          <a:p>
            <a:pPr algn="ctr"/>
            <a:r>
              <a:rPr lang="en-US" sz="4000" dirty="0">
                <a:latin typeface="Times New Roman" panose="02020603050405020304" pitchFamily="18" charset="0"/>
                <a:cs typeface="Times New Roman" panose="02020603050405020304" pitchFamily="18" charset="0"/>
              </a:rPr>
              <a:t>Social Robotics Lab, Department of Computer Science</a:t>
            </a:r>
          </a:p>
          <a:p>
            <a:pPr algn="ctr"/>
            <a:r>
              <a:rPr lang="en-US" sz="4000" dirty="0">
                <a:latin typeface="Times New Roman" panose="02020603050405020304" pitchFamily="18" charset="0"/>
                <a:cs typeface="Times New Roman" panose="02020603050405020304" pitchFamily="18" charset="0"/>
              </a:rPr>
              <a:t>Yale University, New Haven, CT</a:t>
            </a:r>
          </a:p>
        </p:txBody>
      </p:sp>
      <p:pic>
        <p:nvPicPr>
          <p:cNvPr id="8" name="Picture 7">
            <a:extLst>
              <a:ext uri="{FF2B5EF4-FFF2-40B4-BE49-F238E27FC236}">
                <a16:creationId xmlns:a16="http://schemas.microsoft.com/office/drawing/2014/main" id="{3951E0F9-F270-9A48-BAEE-8E4FBCAE7205}"/>
              </a:ext>
            </a:extLst>
          </p:cNvPr>
          <p:cNvPicPr>
            <a:picLocks noChangeAspect="1"/>
          </p:cNvPicPr>
          <p:nvPr/>
        </p:nvPicPr>
        <p:blipFill>
          <a:blip r:embed="rId2"/>
          <a:stretch>
            <a:fillRect/>
          </a:stretch>
        </p:blipFill>
        <p:spPr>
          <a:xfrm>
            <a:off x="5437279" y="574262"/>
            <a:ext cx="2549640" cy="2677122"/>
          </a:xfrm>
          <a:prstGeom prst="rect">
            <a:avLst/>
          </a:prstGeom>
        </p:spPr>
      </p:pic>
      <p:sp>
        <p:nvSpPr>
          <p:cNvPr id="10" name="TextBox 9">
            <a:extLst>
              <a:ext uri="{FF2B5EF4-FFF2-40B4-BE49-F238E27FC236}">
                <a16:creationId xmlns:a16="http://schemas.microsoft.com/office/drawing/2014/main" id="{C348B9C8-8DC5-614F-B49B-4E3F3840BE85}"/>
              </a:ext>
            </a:extLst>
          </p:cNvPr>
          <p:cNvSpPr txBox="1"/>
          <p:nvPr/>
        </p:nvSpPr>
        <p:spPr>
          <a:xfrm>
            <a:off x="705001" y="3875034"/>
            <a:ext cx="8537810" cy="5293757"/>
          </a:xfrm>
          <a:prstGeom prst="rect">
            <a:avLst/>
          </a:prstGeom>
          <a:ln>
            <a:solidFill>
              <a:schemeClr val="accent1">
                <a:lumMod val="75000"/>
              </a:schemeClr>
            </a:solidFill>
          </a:ln>
        </p:spPr>
        <p:style>
          <a:lnRef idx="2">
            <a:schemeClr val="accent5"/>
          </a:lnRef>
          <a:fillRef idx="1">
            <a:schemeClr val="lt1"/>
          </a:fillRef>
          <a:effectRef idx="0">
            <a:schemeClr val="accent5"/>
          </a:effectRef>
          <a:fontRef idx="minor">
            <a:schemeClr val="dk1"/>
          </a:fontRef>
        </p:style>
        <p:txBody>
          <a:bodyPr wrap="square" lIns="274320" tIns="0" rIns="274320" bIns="0" rtlCol="0">
            <a:spAutoFit/>
          </a:bodyPr>
          <a:lstStyle/>
          <a:p>
            <a:pPr algn="ctr">
              <a:lnSpc>
                <a:spcPct val="150000"/>
              </a:lnSpc>
            </a:pPr>
            <a:r>
              <a:rPr lang="en-US" sz="4800" b="1" dirty="0">
                <a:latin typeface="Times New Roman" panose="02020603050405020304" pitchFamily="18" charset="0"/>
                <a:cs typeface="Times New Roman" panose="02020603050405020304" pitchFamily="18" charset="0"/>
              </a:rPr>
              <a:t>Objective</a:t>
            </a:r>
            <a:endParaRPr lang="en-US" sz="5400" b="1"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Previous studies have shown that people are more likely to assign agency to a robot that cheats (Short et al., 2010; </a:t>
            </a:r>
            <a:r>
              <a:rPr lang="en-US" sz="2400" dirty="0" err="1">
                <a:latin typeface="Times New Roman" panose="02020603050405020304" pitchFamily="18" charset="0"/>
                <a:cs typeface="Times New Roman" panose="02020603050405020304" pitchFamily="18" charset="0"/>
              </a:rPr>
              <a:t>Litoiu</a:t>
            </a:r>
            <a:r>
              <a:rPr lang="en-US" sz="2400" dirty="0">
                <a:latin typeface="Times New Roman" panose="02020603050405020304" pitchFamily="18" charset="0"/>
                <a:cs typeface="Times New Roman" panose="02020603050405020304" pitchFamily="18" charset="0"/>
              </a:rPr>
              <a:t> et al.2015). One possible explanation for this phenomenon is that cheating belongs to a broader category of “</a:t>
            </a:r>
            <a:r>
              <a:rPr lang="en-US" sz="2400" i="1" dirty="0">
                <a:latin typeface="Times New Roman" panose="02020603050405020304" pitchFamily="18" charset="0"/>
                <a:cs typeface="Times New Roman" panose="02020603050405020304" pitchFamily="18" charset="0"/>
              </a:rPr>
              <a:t>social norm violations</a:t>
            </a:r>
            <a:r>
              <a:rPr lang="en-US" sz="2400" dirty="0">
                <a:latin typeface="Times New Roman" panose="02020603050405020304" pitchFamily="18" charset="0"/>
                <a:cs typeface="Times New Roman" panose="02020603050405020304" pitchFamily="18" charset="0"/>
              </a:rPr>
              <a:t>” which all elicit similar responses (Korman et al., 2019) </a:t>
            </a:r>
          </a:p>
          <a:p>
            <a:pPr algn="just"/>
            <a:endParaRPr lang="en-US" sz="3200" b="1" dirty="0">
              <a:latin typeface="Times New Roman" panose="02020603050405020304" pitchFamily="18" charset="0"/>
              <a:cs typeface="Times New Roman" panose="02020603050405020304" pitchFamily="18" charset="0"/>
            </a:endParaRPr>
          </a:p>
          <a:p>
            <a:pPr algn="just"/>
            <a:r>
              <a:rPr lang="en-US" sz="3200" b="1" dirty="0">
                <a:latin typeface="Times New Roman" panose="02020603050405020304" pitchFamily="18" charset="0"/>
                <a:cs typeface="Times New Roman" panose="02020603050405020304" pitchFamily="18" charset="0"/>
              </a:rPr>
              <a:t>In this study, we seek to explore this theory, observing how social norm violations affect perceptions of agency.</a:t>
            </a:r>
          </a:p>
        </p:txBody>
      </p:sp>
      <p:grpSp>
        <p:nvGrpSpPr>
          <p:cNvPr id="27" name="Group 26">
            <a:extLst>
              <a:ext uri="{FF2B5EF4-FFF2-40B4-BE49-F238E27FC236}">
                <a16:creationId xmlns:a16="http://schemas.microsoft.com/office/drawing/2014/main" id="{80DE7C5D-95E2-C544-A2F4-3C6E8290E563}"/>
              </a:ext>
            </a:extLst>
          </p:cNvPr>
          <p:cNvGrpSpPr/>
          <p:nvPr/>
        </p:nvGrpSpPr>
        <p:grpSpPr>
          <a:xfrm>
            <a:off x="696057" y="9474843"/>
            <a:ext cx="8579915" cy="17358598"/>
            <a:chOff x="15725970" y="-2816188"/>
            <a:chExt cx="11530754" cy="18383522"/>
          </a:xfrm>
        </p:grpSpPr>
        <p:sp>
          <p:nvSpPr>
            <p:cNvPr id="21" name="TextBox 20">
              <a:extLst>
                <a:ext uri="{FF2B5EF4-FFF2-40B4-BE49-F238E27FC236}">
                  <a16:creationId xmlns:a16="http://schemas.microsoft.com/office/drawing/2014/main" id="{4E7805BB-8B32-B34F-BF31-877A269594DE}"/>
                </a:ext>
              </a:extLst>
            </p:cNvPr>
            <p:cNvSpPr txBox="1"/>
            <p:nvPr/>
          </p:nvSpPr>
          <p:spPr>
            <a:xfrm>
              <a:off x="15725970" y="-2816188"/>
              <a:ext cx="11530754" cy="18383522"/>
            </a:xfrm>
            <a:prstGeom prst="rect">
              <a:avLst/>
            </a:prstGeom>
            <a:ln>
              <a:solidFill>
                <a:schemeClr val="accent1">
                  <a:lumMod val="75000"/>
                </a:schemeClr>
              </a:solidFill>
            </a:ln>
          </p:spPr>
          <p:style>
            <a:lnRef idx="2">
              <a:schemeClr val="accent5"/>
            </a:lnRef>
            <a:fillRef idx="1">
              <a:schemeClr val="lt1"/>
            </a:fillRef>
            <a:effectRef idx="0">
              <a:schemeClr val="accent5"/>
            </a:effectRef>
            <a:fontRef idx="minor">
              <a:schemeClr val="dk1"/>
            </a:fontRef>
          </p:style>
          <p:txBody>
            <a:bodyPr wrap="square" lIns="274320" tIns="0" rIns="274320" bIns="0" rtlCol="0">
              <a:spAutoFit/>
            </a:bodyPr>
            <a:lstStyle/>
            <a:p>
              <a:pPr algn="ctr">
                <a:lnSpc>
                  <a:spcPct val="150000"/>
                </a:lnSpc>
              </a:pPr>
              <a:r>
                <a:rPr lang="en-US" sz="4800" b="1" dirty="0">
                  <a:latin typeface="Times New Roman" panose="02020603050405020304" pitchFamily="18" charset="0"/>
                  <a:cs typeface="Times New Roman" panose="02020603050405020304" pitchFamily="18" charset="0"/>
                </a:rPr>
                <a:t>Methodology</a:t>
              </a:r>
            </a:p>
            <a:p>
              <a:pPr algn="just"/>
              <a:r>
                <a:rPr lang="en-US" sz="2400" dirty="0">
                  <a:latin typeface="Times New Roman" panose="02020603050405020304" pitchFamily="18" charset="0"/>
                  <a:cs typeface="Times New Roman" panose="02020603050405020304" pitchFamily="18" charset="0"/>
                </a:rPr>
                <a:t>Participants played 30 rounds of rock-paper-scissors with a Nao robot (pictured below). In the first and last 10 rounds of the game, the robot played the game normally,.</a:t>
              </a:r>
            </a:p>
            <a:p>
              <a:pPr algn="just"/>
              <a:endParaRPr lang="en-US" sz="2400" dirty="0">
                <a:latin typeface="Times New Roman" panose="02020603050405020304" pitchFamily="18" charset="0"/>
                <a:cs typeface="Times New Roman" panose="02020603050405020304" pitchFamily="18" charset="0"/>
              </a:endParaRPr>
            </a:p>
            <a:p>
              <a:pPr algn="just"/>
              <a:endParaRPr lang="en-US" sz="2400" dirty="0">
                <a:latin typeface="Times New Roman" panose="02020603050405020304" pitchFamily="18" charset="0"/>
                <a:cs typeface="Times New Roman" panose="02020603050405020304" pitchFamily="18" charset="0"/>
              </a:endParaRPr>
            </a:p>
            <a:p>
              <a:pPr algn="just"/>
              <a:endParaRPr lang="en-US" sz="2400" dirty="0">
                <a:latin typeface="Times New Roman" panose="02020603050405020304" pitchFamily="18" charset="0"/>
                <a:cs typeface="Times New Roman" panose="02020603050405020304" pitchFamily="18" charset="0"/>
              </a:endParaRPr>
            </a:p>
            <a:p>
              <a:pPr algn="just"/>
              <a:endParaRPr lang="en-US" sz="2400" dirty="0">
                <a:latin typeface="Times New Roman" panose="02020603050405020304" pitchFamily="18" charset="0"/>
                <a:cs typeface="Times New Roman" panose="02020603050405020304" pitchFamily="18" charset="0"/>
              </a:endParaRPr>
            </a:p>
            <a:p>
              <a:pPr algn="just"/>
              <a:endParaRPr lang="en-US" sz="2400" dirty="0">
                <a:latin typeface="Times New Roman" panose="02020603050405020304" pitchFamily="18" charset="0"/>
                <a:cs typeface="Times New Roman" panose="02020603050405020304" pitchFamily="18" charset="0"/>
              </a:endParaRPr>
            </a:p>
            <a:p>
              <a:pPr algn="just"/>
              <a:endParaRPr lang="en-US" sz="2400" dirty="0">
                <a:latin typeface="Times New Roman" panose="02020603050405020304" pitchFamily="18" charset="0"/>
                <a:cs typeface="Times New Roman" panose="02020603050405020304" pitchFamily="18" charset="0"/>
              </a:endParaRPr>
            </a:p>
            <a:p>
              <a:pPr algn="just"/>
              <a:endParaRPr lang="en-US" sz="2400" dirty="0">
                <a:latin typeface="Times New Roman" panose="02020603050405020304" pitchFamily="18" charset="0"/>
                <a:cs typeface="Times New Roman" panose="02020603050405020304" pitchFamily="18" charset="0"/>
              </a:endParaRPr>
            </a:p>
            <a:p>
              <a:pPr algn="just"/>
              <a:endParaRPr lang="en-US" sz="2400" dirty="0">
                <a:latin typeface="Times New Roman" panose="02020603050405020304" pitchFamily="18" charset="0"/>
                <a:cs typeface="Times New Roman" panose="02020603050405020304" pitchFamily="18" charset="0"/>
              </a:endParaRPr>
            </a:p>
            <a:p>
              <a:pPr algn="just"/>
              <a:endParaRPr lang="en-US" sz="2400" dirty="0">
                <a:latin typeface="Times New Roman" panose="02020603050405020304" pitchFamily="18" charset="0"/>
                <a:cs typeface="Times New Roman" panose="02020603050405020304" pitchFamily="18" charset="0"/>
              </a:endParaRPr>
            </a:p>
            <a:p>
              <a:pPr algn="just"/>
              <a:endParaRPr lang="en-US" sz="2400" dirty="0">
                <a:latin typeface="Times New Roman" panose="02020603050405020304" pitchFamily="18" charset="0"/>
                <a:cs typeface="Times New Roman" panose="02020603050405020304" pitchFamily="18" charset="0"/>
              </a:endParaRPr>
            </a:p>
            <a:p>
              <a:pPr algn="just"/>
              <a:endParaRPr lang="en-US" sz="2400" dirty="0">
                <a:latin typeface="Times New Roman" panose="02020603050405020304" pitchFamily="18" charset="0"/>
                <a:cs typeface="Times New Roman" panose="02020603050405020304" pitchFamily="18" charset="0"/>
              </a:endParaRPr>
            </a:p>
            <a:p>
              <a:pPr algn="just"/>
              <a:endParaRPr lang="en-US" sz="2400" dirty="0">
                <a:latin typeface="Times New Roman" panose="02020603050405020304" pitchFamily="18" charset="0"/>
                <a:cs typeface="Times New Roman" panose="02020603050405020304" pitchFamily="18" charset="0"/>
              </a:endParaRPr>
            </a:p>
            <a:p>
              <a:pPr algn="just"/>
              <a:endParaRPr lang="en-US" sz="2400" dirty="0">
                <a:latin typeface="Times New Roman" panose="02020603050405020304" pitchFamily="18" charset="0"/>
                <a:cs typeface="Times New Roman" panose="02020603050405020304" pitchFamily="18" charset="0"/>
              </a:endParaRPr>
            </a:p>
            <a:p>
              <a:pPr algn="just"/>
              <a:endParaRPr lang="en-US" sz="2400" dirty="0">
                <a:latin typeface="Times New Roman" panose="02020603050405020304" pitchFamily="18" charset="0"/>
                <a:cs typeface="Times New Roman" panose="02020603050405020304" pitchFamily="18" charset="0"/>
              </a:endParaRPr>
            </a:p>
            <a:p>
              <a:pPr algn="just"/>
              <a:endParaRPr lang="en-US" sz="2400" dirty="0">
                <a:latin typeface="Times New Roman" panose="02020603050405020304" pitchFamily="18" charset="0"/>
                <a:cs typeface="Times New Roman" panose="02020603050405020304" pitchFamily="18" charset="0"/>
              </a:endParaRPr>
            </a:p>
            <a:p>
              <a:pPr algn="just"/>
              <a:endParaRPr lang="en-US" sz="2400" dirty="0">
                <a:latin typeface="Times New Roman" panose="02020603050405020304" pitchFamily="18" charset="0"/>
                <a:cs typeface="Times New Roman" panose="02020603050405020304" pitchFamily="18" charset="0"/>
              </a:endParaRPr>
            </a:p>
            <a:p>
              <a:pPr algn="just"/>
              <a:endParaRPr lang="en-US" sz="2400" dirty="0">
                <a:latin typeface="Times New Roman" panose="02020603050405020304" pitchFamily="18" charset="0"/>
                <a:cs typeface="Times New Roman" panose="02020603050405020304" pitchFamily="18" charset="0"/>
              </a:endParaRPr>
            </a:p>
            <a:p>
              <a:pPr algn="just"/>
              <a:endParaRPr lang="en-US" sz="2400" dirty="0">
                <a:latin typeface="Times New Roman" panose="02020603050405020304" pitchFamily="18" charset="0"/>
                <a:cs typeface="Times New Roman" panose="02020603050405020304" pitchFamily="18" charset="0"/>
              </a:endParaRPr>
            </a:p>
            <a:p>
              <a:pPr algn="just"/>
              <a:endParaRPr lang="en-US" sz="2400" dirty="0">
                <a:latin typeface="Times New Roman" panose="02020603050405020304" pitchFamily="18" charset="0"/>
                <a:cs typeface="Times New Roman" panose="02020603050405020304" pitchFamily="18" charset="0"/>
              </a:endParaRPr>
            </a:p>
            <a:p>
              <a:pPr algn="just"/>
              <a:endParaRPr lang="en-US"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Between rounds 11 and 20, the robot would commit a special behavior the first two times it lost. These behaviors are described in the figure below.</a:t>
              </a:r>
            </a:p>
            <a:p>
              <a:pPr algn="just"/>
              <a:endParaRPr lang="en-US" sz="2400" dirty="0">
                <a:latin typeface="Times New Roman" panose="02020603050405020304" pitchFamily="18" charset="0"/>
                <a:cs typeface="Times New Roman" panose="02020603050405020304" pitchFamily="18" charset="0"/>
              </a:endParaRPr>
            </a:p>
            <a:p>
              <a:pPr algn="just"/>
              <a:endParaRPr lang="en-US" sz="2400" dirty="0">
                <a:latin typeface="Times New Roman" panose="02020603050405020304" pitchFamily="18" charset="0"/>
                <a:cs typeface="Times New Roman" panose="02020603050405020304" pitchFamily="18" charset="0"/>
              </a:endParaRPr>
            </a:p>
            <a:p>
              <a:pPr algn="just"/>
              <a:endParaRPr lang="en-US" sz="2400" dirty="0">
                <a:latin typeface="Times New Roman" panose="02020603050405020304" pitchFamily="18" charset="0"/>
                <a:cs typeface="Times New Roman" panose="02020603050405020304" pitchFamily="18" charset="0"/>
              </a:endParaRPr>
            </a:p>
            <a:p>
              <a:pPr algn="just"/>
              <a:endParaRPr lang="en-US" sz="2400" dirty="0">
                <a:latin typeface="Times New Roman" panose="02020603050405020304" pitchFamily="18" charset="0"/>
                <a:cs typeface="Times New Roman" panose="02020603050405020304" pitchFamily="18" charset="0"/>
              </a:endParaRPr>
            </a:p>
            <a:p>
              <a:pPr algn="just"/>
              <a:endParaRPr lang="en-US" sz="2400" dirty="0">
                <a:latin typeface="Times New Roman" panose="02020603050405020304" pitchFamily="18" charset="0"/>
                <a:cs typeface="Times New Roman" panose="02020603050405020304" pitchFamily="18" charset="0"/>
              </a:endParaRPr>
            </a:p>
            <a:p>
              <a:pPr algn="just"/>
              <a:endParaRPr lang="en-US" sz="2400" dirty="0">
                <a:latin typeface="Times New Roman" panose="02020603050405020304" pitchFamily="18" charset="0"/>
                <a:cs typeface="Times New Roman" panose="02020603050405020304" pitchFamily="18" charset="0"/>
              </a:endParaRPr>
            </a:p>
            <a:p>
              <a:pPr algn="just"/>
              <a:endParaRPr lang="en-US" sz="2400" dirty="0">
                <a:latin typeface="Times New Roman" panose="02020603050405020304" pitchFamily="18" charset="0"/>
                <a:cs typeface="Times New Roman" panose="02020603050405020304" pitchFamily="18" charset="0"/>
              </a:endParaRPr>
            </a:p>
            <a:p>
              <a:pPr algn="just"/>
              <a:endParaRPr lang="en-US" sz="2400" dirty="0">
                <a:latin typeface="Times New Roman" panose="02020603050405020304" pitchFamily="18" charset="0"/>
                <a:cs typeface="Times New Roman" panose="02020603050405020304" pitchFamily="18" charset="0"/>
              </a:endParaRPr>
            </a:p>
            <a:p>
              <a:pPr algn="just"/>
              <a:endParaRPr lang="en-US" sz="2400" dirty="0">
                <a:latin typeface="Times New Roman" panose="02020603050405020304" pitchFamily="18" charset="0"/>
                <a:cs typeface="Times New Roman" panose="02020603050405020304" pitchFamily="18" charset="0"/>
              </a:endParaRPr>
            </a:p>
            <a:p>
              <a:pPr algn="just"/>
              <a:endParaRPr lang="en-US" sz="2400" dirty="0">
                <a:latin typeface="Times New Roman" panose="02020603050405020304" pitchFamily="18" charset="0"/>
                <a:cs typeface="Times New Roman" panose="02020603050405020304" pitchFamily="18" charset="0"/>
              </a:endParaRPr>
            </a:p>
            <a:p>
              <a:pPr algn="just"/>
              <a:endParaRPr lang="en-US" sz="2400" dirty="0">
                <a:latin typeface="Times New Roman" panose="02020603050405020304" pitchFamily="18" charset="0"/>
                <a:cs typeface="Times New Roman" panose="02020603050405020304" pitchFamily="18" charset="0"/>
              </a:endParaRPr>
            </a:p>
            <a:p>
              <a:pPr algn="just"/>
              <a:endParaRPr lang="en-US" sz="2400" dirty="0">
                <a:latin typeface="Times New Roman" panose="02020603050405020304" pitchFamily="18" charset="0"/>
                <a:cs typeface="Times New Roman" panose="02020603050405020304" pitchFamily="18" charset="0"/>
              </a:endParaRPr>
            </a:p>
            <a:p>
              <a:pPr algn="just"/>
              <a:endParaRPr lang="en-US" sz="2400" dirty="0">
                <a:latin typeface="Times New Roman" panose="02020603050405020304" pitchFamily="18" charset="0"/>
                <a:cs typeface="Times New Roman" panose="02020603050405020304" pitchFamily="18" charset="0"/>
              </a:endParaRPr>
            </a:p>
            <a:p>
              <a:pPr algn="just"/>
              <a:endParaRPr lang="en-US" sz="2400" dirty="0">
                <a:latin typeface="Times New Roman" panose="02020603050405020304" pitchFamily="18" charset="0"/>
                <a:cs typeface="Times New Roman" panose="02020603050405020304" pitchFamily="18" charset="0"/>
              </a:endParaRPr>
            </a:p>
            <a:p>
              <a:pPr algn="just"/>
              <a:endParaRPr lang="en-US" sz="2400" dirty="0">
                <a:latin typeface="Times New Roman" panose="02020603050405020304" pitchFamily="18" charset="0"/>
                <a:cs typeface="Times New Roman" panose="02020603050405020304" pitchFamily="18" charset="0"/>
              </a:endParaRPr>
            </a:p>
            <a:p>
              <a:pPr algn="just"/>
              <a:endParaRPr lang="en-US" sz="2400" dirty="0">
                <a:latin typeface="Times New Roman" panose="02020603050405020304" pitchFamily="18" charset="0"/>
                <a:cs typeface="Times New Roman" panose="02020603050405020304" pitchFamily="18" charset="0"/>
              </a:endParaRPr>
            </a:p>
            <a:p>
              <a:pPr algn="just"/>
              <a:endParaRPr lang="en-US" sz="2400" dirty="0">
                <a:latin typeface="Times New Roman" panose="02020603050405020304" pitchFamily="18" charset="0"/>
                <a:cs typeface="Times New Roman" panose="02020603050405020304" pitchFamily="18" charset="0"/>
              </a:endParaRPr>
            </a:p>
          </p:txBody>
        </p:sp>
        <p:pic>
          <p:nvPicPr>
            <p:cNvPr id="25" name="Picture 24">
              <a:extLst>
                <a:ext uri="{FF2B5EF4-FFF2-40B4-BE49-F238E27FC236}">
                  <a16:creationId xmlns:a16="http://schemas.microsoft.com/office/drawing/2014/main" id="{590ED79F-2119-5448-92DF-461260A45743}"/>
                </a:ext>
              </a:extLst>
            </p:cNvPr>
            <p:cNvPicPr>
              <a:picLocks noChangeAspect="1"/>
            </p:cNvPicPr>
            <p:nvPr/>
          </p:nvPicPr>
          <p:blipFill>
            <a:blip r:embed="rId3"/>
            <a:stretch>
              <a:fillRect/>
            </a:stretch>
          </p:blipFill>
          <p:spPr>
            <a:xfrm>
              <a:off x="16425896" y="8710558"/>
              <a:ext cx="10262207" cy="6611844"/>
            </a:xfrm>
            <a:prstGeom prst="rect">
              <a:avLst/>
            </a:prstGeom>
          </p:spPr>
        </p:pic>
      </p:grpSp>
      <p:sp>
        <p:nvSpPr>
          <p:cNvPr id="59" name="TextBox 58">
            <a:extLst>
              <a:ext uri="{FF2B5EF4-FFF2-40B4-BE49-F238E27FC236}">
                <a16:creationId xmlns:a16="http://schemas.microsoft.com/office/drawing/2014/main" id="{2E40F58F-D578-E445-A0E4-E0245A95A758}"/>
              </a:ext>
            </a:extLst>
          </p:cNvPr>
          <p:cNvSpPr txBox="1"/>
          <p:nvPr/>
        </p:nvSpPr>
        <p:spPr>
          <a:xfrm>
            <a:off x="9659740" y="21618154"/>
            <a:ext cx="16685364" cy="5232202"/>
          </a:xfrm>
          <a:prstGeom prst="rect">
            <a:avLst/>
          </a:prstGeom>
          <a:ln>
            <a:solidFill>
              <a:schemeClr val="accent1">
                <a:lumMod val="75000"/>
              </a:schemeClr>
            </a:solidFill>
          </a:ln>
        </p:spPr>
        <p:style>
          <a:lnRef idx="2">
            <a:schemeClr val="accent5"/>
          </a:lnRef>
          <a:fillRef idx="1">
            <a:schemeClr val="lt1"/>
          </a:fillRef>
          <a:effectRef idx="0">
            <a:schemeClr val="accent5"/>
          </a:effectRef>
          <a:fontRef idx="minor">
            <a:schemeClr val="dk1"/>
          </a:fontRef>
        </p:style>
        <p:txBody>
          <a:bodyPr wrap="square" lIns="274320" tIns="182880" rIns="274320" bIns="0" rtlCol="0">
            <a:spAutoFit/>
          </a:bodyPr>
          <a:lstStyle/>
          <a:p>
            <a:pPr marL="300037" algn="ctr"/>
            <a:r>
              <a:rPr lang="en-US" sz="4800" b="1" dirty="0">
                <a:latin typeface="Times New Roman" panose="02020603050405020304" pitchFamily="18" charset="0"/>
                <a:cs typeface="Times New Roman" panose="02020603050405020304" pitchFamily="18" charset="0"/>
              </a:rPr>
              <a:t>Discussion</a:t>
            </a:r>
            <a:endParaRPr lang="en-US" sz="2800" b="1" dirty="0">
              <a:latin typeface="Times New Roman" panose="02020603050405020304" pitchFamily="18" charset="0"/>
              <a:cs typeface="Times New Roman" panose="02020603050405020304" pitchFamily="18" charset="0"/>
            </a:endParaRPr>
          </a:p>
          <a:p>
            <a:pPr marL="679450" indent="-381000">
              <a:buAutoNum type="arabicPeriod"/>
            </a:pPr>
            <a:r>
              <a:rPr lang="en-US" sz="2800" dirty="0">
                <a:latin typeface="Times New Roman" panose="02020603050405020304" pitchFamily="18" charset="0"/>
                <a:cs typeface="Times New Roman" panose="02020603050405020304" pitchFamily="18" charset="0"/>
              </a:rPr>
              <a:t>Participants show signs of immediate social norm violation detection when a robot violates any social norm.  </a:t>
            </a:r>
          </a:p>
          <a:p>
            <a:pPr marL="679450" indent="-381000">
              <a:buAutoNum type="arabicPeriod"/>
            </a:pPr>
            <a:r>
              <a:rPr lang="en-US" sz="2800" dirty="0">
                <a:latin typeface="Times New Roman" panose="02020603050405020304" pitchFamily="18" charset="0"/>
                <a:cs typeface="Times New Roman" panose="02020603050405020304" pitchFamily="18" charset="0"/>
              </a:rPr>
              <a:t>Participants show greater signs of immediate social norm violation detection when a robot cheats compared to any other social norm violation. </a:t>
            </a:r>
          </a:p>
          <a:p>
            <a:pPr marL="679450" indent="-381000">
              <a:buAutoNum type="arabicPeriod"/>
            </a:pPr>
            <a:r>
              <a:rPr lang="en-US" sz="2800" dirty="0">
                <a:latin typeface="Times New Roman" panose="02020603050405020304" pitchFamily="18" charset="0"/>
                <a:cs typeface="Times New Roman" panose="02020603050405020304" pitchFamily="18" charset="0"/>
              </a:rPr>
              <a:t>Participants have greater agentic perceptions of a robot that cheats compared to any other social norm violation. </a:t>
            </a:r>
          </a:p>
          <a:p>
            <a:pPr marL="679450" indent="-381000">
              <a:buAutoNum type="arabicPeriod"/>
            </a:pPr>
            <a:r>
              <a:rPr lang="en-US" sz="2800" dirty="0">
                <a:latin typeface="Times New Roman" panose="02020603050405020304" pitchFamily="18" charset="0"/>
                <a:cs typeface="Times New Roman" panose="02020603050405020304" pitchFamily="18" charset="0"/>
              </a:rPr>
              <a:t>Participants </a:t>
            </a:r>
            <a:r>
              <a:rPr lang="en-US" sz="2800" i="1" dirty="0">
                <a:latin typeface="Times New Roman" panose="02020603050405020304" pitchFamily="18" charset="0"/>
                <a:cs typeface="Times New Roman" panose="02020603050405020304" pitchFamily="18" charset="0"/>
              </a:rPr>
              <a:t>did not</a:t>
            </a:r>
            <a:r>
              <a:rPr lang="en-US" sz="2800" dirty="0">
                <a:latin typeface="Times New Roman" panose="02020603050405020304" pitchFamily="18" charset="0"/>
                <a:cs typeface="Times New Roman" panose="02020603050405020304" pitchFamily="18" charset="0"/>
              </a:rPr>
              <a:t> show significantly greater agentic perceptions of a robot that violates any social norm. </a:t>
            </a:r>
          </a:p>
          <a:p>
            <a:pPr marL="679450" indent="-381000">
              <a:buAutoNum type="arabicPeriod"/>
            </a:pPr>
            <a:endParaRPr lang="en-US" sz="2800" dirty="0">
              <a:latin typeface="Times New Roman" panose="02020603050405020304" pitchFamily="18" charset="0"/>
              <a:cs typeface="Times New Roman" panose="02020603050405020304" pitchFamily="18" charset="0"/>
            </a:endParaRPr>
          </a:p>
          <a:p>
            <a:pPr marL="300037"/>
            <a:r>
              <a:rPr lang="en-US" sz="2800" dirty="0">
                <a:latin typeface="Times New Roman" panose="02020603050405020304" pitchFamily="18" charset="0"/>
                <a:cs typeface="Times New Roman" panose="02020603050405020304" pitchFamily="18" charset="0"/>
              </a:rPr>
              <a:t>We therefore do not find support for the theory that cheating elicits greater agentic perceptions due to its classification as a social norm violation. Future studies should seek to further explore this theory, perhaps examining stronger social norm violations in more realistic settings. </a:t>
            </a:r>
          </a:p>
        </p:txBody>
      </p:sp>
      <p:sp>
        <p:nvSpPr>
          <p:cNvPr id="60" name="TextBox 59">
            <a:extLst>
              <a:ext uri="{FF2B5EF4-FFF2-40B4-BE49-F238E27FC236}">
                <a16:creationId xmlns:a16="http://schemas.microsoft.com/office/drawing/2014/main" id="{75BF0E20-FAE1-2B49-9E11-3869938F8123}"/>
              </a:ext>
            </a:extLst>
          </p:cNvPr>
          <p:cNvSpPr txBox="1"/>
          <p:nvPr/>
        </p:nvSpPr>
        <p:spPr>
          <a:xfrm>
            <a:off x="33796529" y="21660877"/>
            <a:ext cx="9563265" cy="5170646"/>
          </a:xfrm>
          <a:prstGeom prst="rect">
            <a:avLst/>
          </a:prstGeom>
          <a:ln>
            <a:solidFill>
              <a:schemeClr val="accent1">
                <a:lumMod val="75000"/>
              </a:schemeClr>
            </a:solidFill>
          </a:ln>
        </p:spPr>
        <p:style>
          <a:lnRef idx="2">
            <a:schemeClr val="accent5"/>
          </a:lnRef>
          <a:fillRef idx="1">
            <a:schemeClr val="lt1"/>
          </a:fillRef>
          <a:effectRef idx="0">
            <a:schemeClr val="accent5"/>
          </a:effectRef>
          <a:fontRef idx="minor">
            <a:schemeClr val="dk1"/>
          </a:fontRef>
        </p:style>
        <p:txBody>
          <a:bodyPr wrap="square" lIns="274320" tIns="0" rIns="274320" bIns="91440" rtlCol="0">
            <a:spAutoFit/>
          </a:bodyPr>
          <a:lstStyle/>
          <a:p>
            <a:pPr algn="ctr">
              <a:lnSpc>
                <a:spcPct val="150000"/>
              </a:lnSpc>
            </a:pPr>
            <a:r>
              <a:rPr lang="en-US" sz="4400" b="1" dirty="0">
                <a:latin typeface="Times New Roman" panose="02020603050405020304" pitchFamily="18" charset="0"/>
                <a:cs typeface="Times New Roman" panose="02020603050405020304" pitchFamily="18" charset="0"/>
              </a:rPr>
              <a:t>References</a:t>
            </a:r>
            <a:endParaRPr lang="en-US" sz="5400" b="1" dirty="0">
              <a:latin typeface="Times New Roman" panose="02020603050405020304" pitchFamily="18" charset="0"/>
              <a:cs typeface="Times New Roman" panose="02020603050405020304" pitchFamily="18" charset="0"/>
            </a:endParaRPr>
          </a:p>
          <a:p>
            <a:pPr marL="457200" indent="-457200" algn="just"/>
            <a:r>
              <a:rPr lang="en-US" sz="2400" dirty="0">
                <a:latin typeface="Times New Roman" panose="02020603050405020304" pitchFamily="18" charset="0"/>
                <a:cs typeface="Times New Roman" panose="02020603050405020304" pitchFamily="18" charset="0"/>
              </a:rPr>
              <a:t>Korman, J., Harrison, A., McCurry, M., &amp; Trafton, G. (2019). Beyond programming: can robots’ norm-violating actions elicit mental state attributions? In </a:t>
            </a:r>
            <a:r>
              <a:rPr lang="en-US" sz="2400" i="1" dirty="0">
                <a:latin typeface="Times New Roman" panose="02020603050405020304" pitchFamily="18" charset="0"/>
                <a:cs typeface="Times New Roman" panose="02020603050405020304" pitchFamily="18" charset="0"/>
              </a:rPr>
              <a:t>2019 14th </a:t>
            </a:r>
            <a:r>
              <a:rPr lang="en-US" sz="2400" i="1" dirty="0" err="1">
                <a:latin typeface="Times New Roman" panose="02020603050405020304" pitchFamily="18" charset="0"/>
                <a:cs typeface="Times New Roman" panose="02020603050405020304" pitchFamily="18" charset="0"/>
              </a:rPr>
              <a:t>acm</a:t>
            </a:r>
            <a:r>
              <a:rPr lang="en-US" sz="2400" i="1" dirty="0">
                <a:latin typeface="Times New Roman" panose="02020603050405020304" pitchFamily="18" charset="0"/>
                <a:cs typeface="Times New Roman" panose="02020603050405020304" pitchFamily="18" charset="0"/>
              </a:rPr>
              <a:t>/</a:t>
            </a:r>
            <a:r>
              <a:rPr lang="en-US" sz="2400" i="1" dirty="0" err="1">
                <a:latin typeface="Times New Roman" panose="02020603050405020304" pitchFamily="18" charset="0"/>
                <a:cs typeface="Times New Roman" panose="02020603050405020304" pitchFamily="18" charset="0"/>
              </a:rPr>
              <a:t>ieee</a:t>
            </a:r>
            <a:r>
              <a:rPr lang="en-US" sz="2400" i="1" dirty="0">
                <a:latin typeface="Times New Roman" panose="02020603050405020304" pitchFamily="18" charset="0"/>
                <a:cs typeface="Times New Roman" panose="02020603050405020304" pitchFamily="18" charset="0"/>
              </a:rPr>
              <a:t> international conference on human-robot interaction (</a:t>
            </a:r>
            <a:r>
              <a:rPr lang="en-US" sz="2400" i="1" dirty="0" err="1">
                <a:latin typeface="Times New Roman" panose="02020603050405020304" pitchFamily="18" charset="0"/>
                <a:cs typeface="Times New Roman" panose="02020603050405020304" pitchFamily="18" charset="0"/>
              </a:rPr>
              <a:t>hri</a:t>
            </a:r>
            <a:r>
              <a:rPr lang="en-US" sz="2400" i="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(pp. 530–531). </a:t>
            </a:r>
          </a:p>
          <a:p>
            <a:pPr marL="457200" indent="-457200" algn="just"/>
            <a:r>
              <a:rPr lang="en-US" sz="2400" dirty="0">
                <a:latin typeface="Times New Roman" panose="02020603050405020304" pitchFamily="18" charset="0"/>
                <a:cs typeface="Times New Roman" panose="02020603050405020304" pitchFamily="18" charset="0"/>
              </a:rPr>
              <a:t>Litoiu, A., Ullman, D., Kim, J., &amp; </a:t>
            </a:r>
            <a:r>
              <a:rPr lang="en-US" sz="2400" dirty="0" err="1">
                <a:latin typeface="Times New Roman" panose="02020603050405020304" pitchFamily="18" charset="0"/>
                <a:cs typeface="Times New Roman" panose="02020603050405020304" pitchFamily="18" charset="0"/>
              </a:rPr>
              <a:t>Scassellati</a:t>
            </a:r>
            <a:r>
              <a:rPr lang="en-US" sz="2400" dirty="0">
                <a:latin typeface="Times New Roman" panose="02020603050405020304" pitchFamily="18" charset="0"/>
                <a:cs typeface="Times New Roman" panose="02020603050405020304" pitchFamily="18" charset="0"/>
              </a:rPr>
              <a:t>, B. (2015). Evidence that robots trigger a cheating detector in humans. In </a:t>
            </a:r>
            <a:r>
              <a:rPr lang="en-US" sz="2400" i="1" dirty="0">
                <a:latin typeface="Times New Roman" panose="02020603050405020304" pitchFamily="18" charset="0"/>
                <a:cs typeface="Times New Roman" panose="02020603050405020304" pitchFamily="18" charset="0"/>
              </a:rPr>
              <a:t>Proceedings of the tenth annual </a:t>
            </a:r>
            <a:r>
              <a:rPr lang="en-US" sz="2400" i="1" dirty="0" err="1">
                <a:latin typeface="Times New Roman" panose="02020603050405020304" pitchFamily="18" charset="0"/>
                <a:cs typeface="Times New Roman" panose="02020603050405020304" pitchFamily="18" charset="0"/>
              </a:rPr>
              <a:t>acm</a:t>
            </a:r>
            <a:r>
              <a:rPr lang="en-US" sz="2400" i="1" dirty="0">
                <a:latin typeface="Times New Roman" panose="02020603050405020304" pitchFamily="18" charset="0"/>
                <a:cs typeface="Times New Roman" panose="02020603050405020304" pitchFamily="18" charset="0"/>
              </a:rPr>
              <a:t>/</a:t>
            </a:r>
            <a:r>
              <a:rPr lang="en-US" sz="2400" i="1" dirty="0" err="1">
                <a:latin typeface="Times New Roman" panose="02020603050405020304" pitchFamily="18" charset="0"/>
                <a:cs typeface="Times New Roman" panose="02020603050405020304" pitchFamily="18" charset="0"/>
              </a:rPr>
              <a:t>ieee</a:t>
            </a:r>
            <a:r>
              <a:rPr lang="en-US" sz="2400" i="1" dirty="0">
                <a:latin typeface="Times New Roman" panose="02020603050405020304" pitchFamily="18" charset="0"/>
                <a:cs typeface="Times New Roman" panose="02020603050405020304" pitchFamily="18" charset="0"/>
              </a:rPr>
              <a:t> international conference on human-robot interaction </a:t>
            </a:r>
            <a:r>
              <a:rPr lang="en-US" sz="2400" dirty="0">
                <a:latin typeface="Times New Roman" panose="02020603050405020304" pitchFamily="18" charset="0"/>
                <a:cs typeface="Times New Roman" panose="02020603050405020304" pitchFamily="18" charset="0"/>
              </a:rPr>
              <a:t>(pp. 165–172).</a:t>
            </a:r>
          </a:p>
          <a:p>
            <a:pPr marL="457200" indent="-457200" algn="just"/>
            <a:r>
              <a:rPr lang="en-US" sz="2400" dirty="0">
                <a:latin typeface="Times New Roman" panose="02020603050405020304" pitchFamily="18" charset="0"/>
                <a:cs typeface="Times New Roman" panose="02020603050405020304" pitchFamily="18" charset="0"/>
              </a:rPr>
              <a:t>Short, E., Hart, J., Vu, M., &amp; </a:t>
            </a:r>
            <a:r>
              <a:rPr lang="en-US" sz="2400" dirty="0" err="1">
                <a:latin typeface="Times New Roman" panose="02020603050405020304" pitchFamily="18" charset="0"/>
                <a:cs typeface="Times New Roman" panose="02020603050405020304" pitchFamily="18" charset="0"/>
              </a:rPr>
              <a:t>Scassellati</a:t>
            </a:r>
            <a:r>
              <a:rPr lang="en-US" sz="2400" dirty="0">
                <a:latin typeface="Times New Roman" panose="02020603050405020304" pitchFamily="18" charset="0"/>
                <a:cs typeface="Times New Roman" panose="02020603050405020304" pitchFamily="18" charset="0"/>
              </a:rPr>
              <a:t>, B. (2010). No fair!! an interaction with a cheating robot. In </a:t>
            </a:r>
            <a:r>
              <a:rPr lang="en-US" sz="2400" i="1" dirty="0">
                <a:latin typeface="Times New Roman" panose="02020603050405020304" pitchFamily="18" charset="0"/>
                <a:cs typeface="Times New Roman" panose="02020603050405020304" pitchFamily="18" charset="0"/>
              </a:rPr>
              <a:t>2010 5th </a:t>
            </a:r>
            <a:r>
              <a:rPr lang="en-US" sz="2400" i="1" dirty="0" err="1">
                <a:latin typeface="Times New Roman" panose="02020603050405020304" pitchFamily="18" charset="0"/>
                <a:cs typeface="Times New Roman" panose="02020603050405020304" pitchFamily="18" charset="0"/>
              </a:rPr>
              <a:t>acm</a:t>
            </a:r>
            <a:r>
              <a:rPr lang="en-US" sz="2400" i="1" dirty="0">
                <a:latin typeface="Times New Roman" panose="02020603050405020304" pitchFamily="18" charset="0"/>
                <a:cs typeface="Times New Roman" panose="02020603050405020304" pitchFamily="18" charset="0"/>
              </a:rPr>
              <a:t>/</a:t>
            </a:r>
            <a:r>
              <a:rPr lang="en-US" sz="2400" i="1" dirty="0" err="1">
                <a:latin typeface="Times New Roman" panose="02020603050405020304" pitchFamily="18" charset="0"/>
                <a:cs typeface="Times New Roman" panose="02020603050405020304" pitchFamily="18" charset="0"/>
              </a:rPr>
              <a:t>ieee</a:t>
            </a:r>
            <a:r>
              <a:rPr lang="en-US" sz="2400" i="1" dirty="0">
                <a:latin typeface="Times New Roman" panose="02020603050405020304" pitchFamily="18" charset="0"/>
                <a:cs typeface="Times New Roman" panose="02020603050405020304" pitchFamily="18" charset="0"/>
              </a:rPr>
              <a:t> international conference on human-robot interaction (</a:t>
            </a:r>
            <a:r>
              <a:rPr lang="en-US" sz="2400" i="1" dirty="0" err="1">
                <a:latin typeface="Times New Roman" panose="02020603050405020304" pitchFamily="18" charset="0"/>
                <a:cs typeface="Times New Roman" panose="02020603050405020304" pitchFamily="18" charset="0"/>
              </a:rPr>
              <a:t>hri</a:t>
            </a:r>
            <a:r>
              <a:rPr lang="en-US" sz="2400" i="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(pp. 219–226). </a:t>
            </a:r>
          </a:p>
        </p:txBody>
      </p:sp>
      <p:sp>
        <p:nvSpPr>
          <p:cNvPr id="62" name="TextBox 61">
            <a:extLst>
              <a:ext uri="{FF2B5EF4-FFF2-40B4-BE49-F238E27FC236}">
                <a16:creationId xmlns:a16="http://schemas.microsoft.com/office/drawing/2014/main" id="{1CAA1100-992A-194F-B227-ADA8BB88BEE9}"/>
              </a:ext>
            </a:extLst>
          </p:cNvPr>
          <p:cNvSpPr txBox="1"/>
          <p:nvPr/>
        </p:nvSpPr>
        <p:spPr>
          <a:xfrm>
            <a:off x="26675258" y="21659984"/>
            <a:ext cx="6791117" cy="5170646"/>
          </a:xfrm>
          <a:prstGeom prst="rect">
            <a:avLst/>
          </a:prstGeom>
          <a:ln>
            <a:solidFill>
              <a:schemeClr val="accent1">
                <a:lumMod val="75000"/>
              </a:schemeClr>
            </a:solidFill>
          </a:ln>
        </p:spPr>
        <p:style>
          <a:lnRef idx="2">
            <a:schemeClr val="accent5"/>
          </a:lnRef>
          <a:fillRef idx="1">
            <a:schemeClr val="lt1"/>
          </a:fillRef>
          <a:effectRef idx="0">
            <a:schemeClr val="accent5"/>
          </a:effectRef>
          <a:fontRef idx="minor">
            <a:schemeClr val="dk1"/>
          </a:fontRef>
        </p:style>
        <p:txBody>
          <a:bodyPr wrap="square" lIns="274320" tIns="0" rIns="274320" bIns="0" rtlCol="0">
            <a:spAutoFit/>
          </a:bodyPr>
          <a:lstStyle/>
          <a:p>
            <a:pPr algn="ctr">
              <a:lnSpc>
                <a:spcPct val="150000"/>
              </a:lnSpc>
            </a:pPr>
            <a:r>
              <a:rPr lang="en-US" sz="4400" b="1" dirty="0">
                <a:latin typeface="Times New Roman" panose="02020603050405020304" pitchFamily="18" charset="0"/>
                <a:cs typeface="Times New Roman" panose="02020603050405020304" pitchFamily="18" charset="0"/>
              </a:rPr>
              <a:t>Acknowledgments</a:t>
            </a:r>
          </a:p>
          <a:p>
            <a:pPr algn="just"/>
            <a:r>
              <a:rPr lang="en-US" sz="2400" dirty="0">
                <a:latin typeface="Times New Roman" panose="02020603050405020304" pitchFamily="18" charset="0"/>
                <a:cs typeface="Times New Roman" panose="02020603050405020304" pitchFamily="18" charset="0"/>
              </a:rPr>
              <a:t>This work was supported by the National Science Foundations award IIS-1813651. We would like to thank Sarah Wagner, David Shin, and Nikola </a:t>
            </a:r>
            <a:r>
              <a:rPr lang="en-US" sz="2400" dirty="0" err="1">
                <a:latin typeface="Times New Roman" panose="02020603050405020304" pitchFamily="18" charset="0"/>
                <a:cs typeface="Times New Roman" panose="02020603050405020304" pitchFamily="18" charset="0"/>
              </a:rPr>
              <a:t>Kamcev</a:t>
            </a:r>
            <a:r>
              <a:rPr lang="en-US" sz="2400" dirty="0">
                <a:latin typeface="Times New Roman" panose="02020603050405020304" pitchFamily="18" charset="0"/>
                <a:cs typeface="Times New Roman" panose="02020603050405020304" pitchFamily="18" charset="0"/>
              </a:rPr>
              <a:t> for contributing to the methodology of this project. Additionally we would like to thank Alex Litoiu, Daniel Ullman, and Jason Kim for graciously sharing the code and protocols followed for their study (Litoiu et al., 2015). We would also like to extend our thanks to the Yale University Computer Science Department for supporting this project.</a:t>
            </a:r>
          </a:p>
        </p:txBody>
      </p:sp>
      <p:grpSp>
        <p:nvGrpSpPr>
          <p:cNvPr id="53" name="Group 52">
            <a:extLst>
              <a:ext uri="{FF2B5EF4-FFF2-40B4-BE49-F238E27FC236}">
                <a16:creationId xmlns:a16="http://schemas.microsoft.com/office/drawing/2014/main" id="{7C0B8FFB-501F-1344-9884-3F4B7A2072C7}"/>
              </a:ext>
            </a:extLst>
          </p:cNvPr>
          <p:cNvGrpSpPr/>
          <p:nvPr/>
        </p:nvGrpSpPr>
        <p:grpSpPr>
          <a:xfrm>
            <a:off x="9705000" y="10852379"/>
            <a:ext cx="33730650" cy="10273333"/>
            <a:chOff x="9766856" y="5210703"/>
            <a:chExt cx="33730650" cy="10273333"/>
          </a:xfrm>
        </p:grpSpPr>
        <p:pic>
          <p:nvPicPr>
            <p:cNvPr id="35" name="Picture 34">
              <a:extLst>
                <a:ext uri="{FF2B5EF4-FFF2-40B4-BE49-F238E27FC236}">
                  <a16:creationId xmlns:a16="http://schemas.microsoft.com/office/drawing/2014/main" id="{819371F6-0508-EE43-82F6-9ACAB4F13A3A}"/>
                </a:ext>
              </a:extLst>
            </p:cNvPr>
            <p:cNvPicPr>
              <a:picLocks noChangeAspect="1"/>
            </p:cNvPicPr>
            <p:nvPr/>
          </p:nvPicPr>
          <p:blipFill>
            <a:blip r:embed="rId4"/>
            <a:stretch>
              <a:fillRect/>
            </a:stretch>
          </p:blipFill>
          <p:spPr>
            <a:xfrm>
              <a:off x="34820653" y="6156292"/>
              <a:ext cx="8676853" cy="6823492"/>
            </a:xfrm>
            <a:prstGeom prst="rect">
              <a:avLst/>
            </a:prstGeom>
          </p:spPr>
        </p:pic>
        <p:cxnSp>
          <p:nvCxnSpPr>
            <p:cNvPr id="73" name="Straight Connector 72">
              <a:extLst>
                <a:ext uri="{FF2B5EF4-FFF2-40B4-BE49-F238E27FC236}">
                  <a16:creationId xmlns:a16="http://schemas.microsoft.com/office/drawing/2014/main" id="{F880673B-007D-CD4D-A8F7-D7AA3E46608F}"/>
                </a:ext>
              </a:extLst>
            </p:cNvPr>
            <p:cNvCxnSpPr>
              <a:cxnSpLocks/>
            </p:cNvCxnSpPr>
            <p:nvPr/>
          </p:nvCxnSpPr>
          <p:spPr>
            <a:xfrm>
              <a:off x="35074178" y="6080379"/>
              <a:ext cx="7632344" cy="0"/>
            </a:xfrm>
            <a:prstGeom prst="line">
              <a:avLst/>
            </a:prstGeom>
            <a:ln w="3175">
              <a:solidFill>
                <a:schemeClr val="tx1">
                  <a:alpha val="31000"/>
                </a:schemeClr>
              </a:solidFill>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B88D3F7A-A559-8B4F-852C-1A6F1E04E83D}"/>
                </a:ext>
              </a:extLst>
            </p:cNvPr>
            <p:cNvSpPr txBox="1"/>
            <p:nvPr/>
          </p:nvSpPr>
          <p:spPr>
            <a:xfrm>
              <a:off x="35019456" y="12806380"/>
              <a:ext cx="7955796" cy="2677656"/>
            </a:xfrm>
            <a:prstGeom prst="rect">
              <a:avLst/>
            </a:prstGeom>
            <a:noFill/>
            <a:ln>
              <a:noFill/>
            </a:ln>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We coded participants’ written responses to the post-game survey to infer if they perceived the robot as an agent, as having beliefs, intentions, or desires, or as having emotions. We compared each condition using a Chi-Squared Test of Independence. Participants ascribed more agency and more beliefs, intentions, and desires to the robot in the cheating condition compared to the control condition. </a:t>
              </a:r>
            </a:p>
          </p:txBody>
        </p:sp>
        <p:pic>
          <p:nvPicPr>
            <p:cNvPr id="29" name="Picture 28">
              <a:extLst>
                <a:ext uri="{FF2B5EF4-FFF2-40B4-BE49-F238E27FC236}">
                  <a16:creationId xmlns:a16="http://schemas.microsoft.com/office/drawing/2014/main" id="{02BD9ED0-94B1-D74A-87DB-2190241E3D83}"/>
                </a:ext>
              </a:extLst>
            </p:cNvPr>
            <p:cNvPicPr>
              <a:picLocks noChangeAspect="1"/>
            </p:cNvPicPr>
            <p:nvPr/>
          </p:nvPicPr>
          <p:blipFill>
            <a:blip r:embed="rId5"/>
            <a:stretch>
              <a:fillRect/>
            </a:stretch>
          </p:blipFill>
          <p:spPr>
            <a:xfrm>
              <a:off x="26264656" y="6474209"/>
              <a:ext cx="8697004" cy="6067227"/>
            </a:xfrm>
            <a:prstGeom prst="rect">
              <a:avLst/>
            </a:prstGeom>
          </p:spPr>
        </p:pic>
        <p:cxnSp>
          <p:nvCxnSpPr>
            <p:cNvPr id="74" name="Straight Connector 73">
              <a:extLst>
                <a:ext uri="{FF2B5EF4-FFF2-40B4-BE49-F238E27FC236}">
                  <a16:creationId xmlns:a16="http://schemas.microsoft.com/office/drawing/2014/main" id="{C977CC81-35DB-064D-A792-5EFC296FF207}"/>
                </a:ext>
              </a:extLst>
            </p:cNvPr>
            <p:cNvCxnSpPr>
              <a:cxnSpLocks/>
            </p:cNvCxnSpPr>
            <p:nvPr/>
          </p:nvCxnSpPr>
          <p:spPr>
            <a:xfrm>
              <a:off x="26775296" y="6089272"/>
              <a:ext cx="7632344" cy="0"/>
            </a:xfrm>
            <a:prstGeom prst="line">
              <a:avLst/>
            </a:prstGeom>
            <a:ln w="3175">
              <a:solidFill>
                <a:schemeClr val="tx1">
                  <a:alpha val="31000"/>
                </a:schemeClr>
              </a:solidFill>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AAF3724B-D517-FB4F-A835-D4C722D7C76D}"/>
                </a:ext>
              </a:extLst>
            </p:cNvPr>
            <p:cNvSpPr txBox="1"/>
            <p:nvPr/>
          </p:nvSpPr>
          <p:spPr>
            <a:xfrm>
              <a:off x="26925647" y="12755290"/>
              <a:ext cx="7756313" cy="2677656"/>
            </a:xfrm>
            <a:prstGeom prst="rect">
              <a:avLst/>
            </a:prstGeom>
            <a:noFill/>
            <a:ln>
              <a:noFill/>
            </a:ln>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We divided the number of words that a participant spoke during event rounds by the total number of words that participant spoke throughout the experiment to see how likely it was that an event elicited a social response. We ran a one-way ANOVA. Cheating elicited the greatest increase in verbal engagement immediately following the social norm violation, significantly more than the control. </a:t>
              </a:r>
            </a:p>
          </p:txBody>
        </p:sp>
        <p:pic>
          <p:nvPicPr>
            <p:cNvPr id="31" name="Picture 30">
              <a:extLst>
                <a:ext uri="{FF2B5EF4-FFF2-40B4-BE49-F238E27FC236}">
                  <a16:creationId xmlns:a16="http://schemas.microsoft.com/office/drawing/2014/main" id="{4264CA21-C381-C049-8D70-AFD30DB3DC8C}"/>
                </a:ext>
              </a:extLst>
            </p:cNvPr>
            <p:cNvPicPr>
              <a:picLocks noChangeAspect="1"/>
            </p:cNvPicPr>
            <p:nvPr/>
          </p:nvPicPr>
          <p:blipFill>
            <a:blip r:embed="rId6"/>
            <a:stretch>
              <a:fillRect/>
            </a:stretch>
          </p:blipFill>
          <p:spPr>
            <a:xfrm>
              <a:off x="9766856" y="6410438"/>
              <a:ext cx="8919231" cy="6451221"/>
            </a:xfrm>
            <a:prstGeom prst="rect">
              <a:avLst/>
            </a:prstGeom>
          </p:spPr>
        </p:pic>
        <p:pic>
          <p:nvPicPr>
            <p:cNvPr id="33" name="Picture 32">
              <a:extLst>
                <a:ext uri="{FF2B5EF4-FFF2-40B4-BE49-F238E27FC236}">
                  <a16:creationId xmlns:a16="http://schemas.microsoft.com/office/drawing/2014/main" id="{6F484901-4E6D-0441-ABF4-D1756C95B638}"/>
                </a:ext>
              </a:extLst>
            </p:cNvPr>
            <p:cNvPicPr>
              <a:picLocks noChangeAspect="1"/>
            </p:cNvPicPr>
            <p:nvPr/>
          </p:nvPicPr>
          <p:blipFill>
            <a:blip r:embed="rId7"/>
            <a:stretch>
              <a:fillRect/>
            </a:stretch>
          </p:blipFill>
          <p:spPr>
            <a:xfrm>
              <a:off x="18232392" y="6198594"/>
              <a:ext cx="8631930" cy="6294225"/>
            </a:xfrm>
            <a:prstGeom prst="rect">
              <a:avLst/>
            </a:prstGeom>
          </p:spPr>
        </p:pic>
        <p:sp>
          <p:nvSpPr>
            <p:cNvPr id="40" name="TextBox 39">
              <a:extLst>
                <a:ext uri="{FF2B5EF4-FFF2-40B4-BE49-F238E27FC236}">
                  <a16:creationId xmlns:a16="http://schemas.microsoft.com/office/drawing/2014/main" id="{45A5B1F9-C264-F544-A3B7-B9055152A7D6}"/>
                </a:ext>
              </a:extLst>
            </p:cNvPr>
            <p:cNvSpPr txBox="1"/>
            <p:nvPr/>
          </p:nvSpPr>
          <p:spPr>
            <a:xfrm>
              <a:off x="10554215" y="12802586"/>
              <a:ext cx="7381014" cy="2537623"/>
            </a:xfrm>
            <a:prstGeom prst="rect">
              <a:avLst/>
            </a:prstGeom>
            <a:noFill/>
            <a:ln>
              <a:noFill/>
            </a:ln>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We split emotions into two categories: neutral and emotive and compared each condition using a Chi-Squared Test of Independence Participants in the social norm violation conditions displayed larger variance in emotional expression than participants in the control condition</a:t>
              </a:r>
            </a:p>
          </p:txBody>
        </p:sp>
        <p:sp>
          <p:nvSpPr>
            <p:cNvPr id="64" name="TextBox 63">
              <a:extLst>
                <a:ext uri="{FF2B5EF4-FFF2-40B4-BE49-F238E27FC236}">
                  <a16:creationId xmlns:a16="http://schemas.microsoft.com/office/drawing/2014/main" id="{805836E1-3859-5A4E-A130-529A0A0D8E61}"/>
                </a:ext>
              </a:extLst>
            </p:cNvPr>
            <p:cNvSpPr txBox="1"/>
            <p:nvPr/>
          </p:nvSpPr>
          <p:spPr>
            <a:xfrm>
              <a:off x="18232392" y="12806381"/>
              <a:ext cx="8231067" cy="2308324"/>
            </a:xfrm>
            <a:prstGeom prst="rect">
              <a:avLst/>
            </a:prstGeom>
            <a:noFill/>
            <a:ln>
              <a:noFill/>
            </a:ln>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Facial expressions were coded into 4 emotions: amusement, anger, confusion, and surprise. Grouping anger, confusion, and surprise, we conducted another Chi-Squared Test of Independence.</a:t>
              </a:r>
              <a:r>
                <a:rPr lang="en-US" sz="2400" b="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Participants in the cheating condition expressed a significantly greater variety of emotions compared to the cursing and insulting conditions. </a:t>
              </a:r>
            </a:p>
          </p:txBody>
        </p:sp>
        <p:cxnSp>
          <p:nvCxnSpPr>
            <p:cNvPr id="71" name="Straight Connector 70">
              <a:extLst>
                <a:ext uri="{FF2B5EF4-FFF2-40B4-BE49-F238E27FC236}">
                  <a16:creationId xmlns:a16="http://schemas.microsoft.com/office/drawing/2014/main" id="{B996277F-69DE-6846-AC27-AB1B5D489FCA}"/>
                </a:ext>
              </a:extLst>
            </p:cNvPr>
            <p:cNvCxnSpPr>
              <a:cxnSpLocks/>
            </p:cNvCxnSpPr>
            <p:nvPr/>
          </p:nvCxnSpPr>
          <p:spPr>
            <a:xfrm>
              <a:off x="14368748" y="5997832"/>
              <a:ext cx="7625388" cy="0"/>
            </a:xfrm>
            <a:prstGeom prst="line">
              <a:avLst/>
            </a:prstGeom>
            <a:ln w="3175">
              <a:solidFill>
                <a:schemeClr val="tx1">
                  <a:alpha val="31000"/>
                </a:schemeClr>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F6956137-FFCA-9843-A2E4-10A10E322B90}"/>
                </a:ext>
              </a:extLst>
            </p:cNvPr>
            <p:cNvSpPr txBox="1"/>
            <p:nvPr/>
          </p:nvSpPr>
          <p:spPr>
            <a:xfrm>
              <a:off x="15974485" y="5210703"/>
              <a:ext cx="4800600" cy="707886"/>
            </a:xfrm>
            <a:prstGeom prst="rect">
              <a:avLst/>
            </a:prstGeom>
            <a:noFill/>
          </p:spPr>
          <p:txBody>
            <a:bodyPr wrap="square" rtlCol="0">
              <a:spAutoFit/>
            </a:bodyPr>
            <a:lstStyle/>
            <a:p>
              <a:r>
                <a:rPr lang="en-US" sz="4000" b="1" i="1" dirty="0">
                  <a:latin typeface="Times New Roman" panose="02020603050405020304" pitchFamily="18" charset="0"/>
                  <a:cs typeface="Times New Roman" panose="02020603050405020304" pitchFamily="18" charset="0"/>
                </a:rPr>
                <a:t>Emotional Reactions</a:t>
              </a:r>
            </a:p>
          </p:txBody>
        </p:sp>
        <p:sp>
          <p:nvSpPr>
            <p:cNvPr id="57" name="TextBox 56">
              <a:extLst>
                <a:ext uri="{FF2B5EF4-FFF2-40B4-BE49-F238E27FC236}">
                  <a16:creationId xmlns:a16="http://schemas.microsoft.com/office/drawing/2014/main" id="{E227CACE-54DB-3D43-8DFF-CF11F9A11DF0}"/>
                </a:ext>
              </a:extLst>
            </p:cNvPr>
            <p:cNvSpPr txBox="1"/>
            <p:nvPr/>
          </p:nvSpPr>
          <p:spPr>
            <a:xfrm>
              <a:off x="28841961" y="5242733"/>
              <a:ext cx="3984999" cy="707886"/>
            </a:xfrm>
            <a:prstGeom prst="rect">
              <a:avLst/>
            </a:prstGeom>
            <a:noFill/>
          </p:spPr>
          <p:txBody>
            <a:bodyPr wrap="square" rtlCol="0">
              <a:spAutoFit/>
            </a:bodyPr>
            <a:lstStyle/>
            <a:p>
              <a:r>
                <a:rPr lang="en-US" sz="4000" b="1" i="1" dirty="0">
                  <a:latin typeface="Times New Roman" panose="02020603050405020304" pitchFamily="18" charset="0"/>
                  <a:cs typeface="Times New Roman" panose="02020603050405020304" pitchFamily="18" charset="0"/>
                </a:rPr>
                <a:t>Verbal Response</a:t>
              </a:r>
            </a:p>
          </p:txBody>
        </p:sp>
        <p:sp>
          <p:nvSpPr>
            <p:cNvPr id="58" name="TextBox 57">
              <a:extLst>
                <a:ext uri="{FF2B5EF4-FFF2-40B4-BE49-F238E27FC236}">
                  <a16:creationId xmlns:a16="http://schemas.microsoft.com/office/drawing/2014/main" id="{84BBFDA1-1B41-9643-89C6-F73E01C9E191}"/>
                </a:ext>
              </a:extLst>
            </p:cNvPr>
            <p:cNvSpPr txBox="1"/>
            <p:nvPr/>
          </p:nvSpPr>
          <p:spPr>
            <a:xfrm>
              <a:off x="35921920" y="5218370"/>
              <a:ext cx="7376663" cy="707886"/>
            </a:xfrm>
            <a:prstGeom prst="rect">
              <a:avLst/>
            </a:prstGeom>
            <a:noFill/>
          </p:spPr>
          <p:txBody>
            <a:bodyPr wrap="square" rtlCol="0">
              <a:spAutoFit/>
            </a:bodyPr>
            <a:lstStyle/>
            <a:p>
              <a:r>
                <a:rPr lang="en-US" sz="4000" b="1" i="1" dirty="0">
                  <a:latin typeface="Times New Roman" panose="02020603050405020304" pitchFamily="18" charset="0"/>
                  <a:cs typeface="Times New Roman" panose="02020603050405020304" pitchFamily="18" charset="0"/>
                </a:rPr>
                <a:t>Post-Game Survey Response</a:t>
              </a:r>
            </a:p>
          </p:txBody>
        </p:sp>
      </p:grpSp>
      <p:sp>
        <p:nvSpPr>
          <p:cNvPr id="54" name="Rounded Rectangular Callout 53">
            <a:extLst>
              <a:ext uri="{FF2B5EF4-FFF2-40B4-BE49-F238E27FC236}">
                <a16:creationId xmlns:a16="http://schemas.microsoft.com/office/drawing/2014/main" id="{A720238D-0F52-6E4C-B063-C441AB8CE795}"/>
              </a:ext>
            </a:extLst>
          </p:cNvPr>
          <p:cNvSpPr/>
          <p:nvPr/>
        </p:nvSpPr>
        <p:spPr>
          <a:xfrm>
            <a:off x="37215960" y="5231416"/>
            <a:ext cx="2517289" cy="1480677"/>
          </a:xfrm>
          <a:prstGeom prst="wedgeRoundRectCallout">
            <a:avLst>
              <a:gd name="adj1" fmla="val 61859"/>
              <a:gd name="adj2" fmla="val -20351"/>
              <a:gd name="adj3" fmla="val 16667"/>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a:solidFill>
                  <a:srgbClr val="404040"/>
                </a:solidFill>
                <a:latin typeface="Times New Roman" panose="02020603050405020304" pitchFamily="18" charset="0"/>
                <a:cs typeface="Times New Roman" panose="02020603050405020304" pitchFamily="18" charset="0"/>
              </a:rPr>
              <a:t>One second. I need to stretch my hand</a:t>
            </a:r>
          </a:p>
        </p:txBody>
      </p:sp>
      <p:grpSp>
        <p:nvGrpSpPr>
          <p:cNvPr id="56" name="Group 55">
            <a:extLst>
              <a:ext uri="{FF2B5EF4-FFF2-40B4-BE49-F238E27FC236}">
                <a16:creationId xmlns:a16="http://schemas.microsoft.com/office/drawing/2014/main" id="{F0F403C6-2F5B-C243-944F-659440A0A6DD}"/>
              </a:ext>
            </a:extLst>
          </p:cNvPr>
          <p:cNvGrpSpPr/>
          <p:nvPr/>
        </p:nvGrpSpPr>
        <p:grpSpPr>
          <a:xfrm>
            <a:off x="10618462" y="5175553"/>
            <a:ext cx="31388537" cy="5226322"/>
            <a:chOff x="10618462" y="5084113"/>
            <a:chExt cx="31388537" cy="5226322"/>
          </a:xfrm>
        </p:grpSpPr>
        <p:grpSp>
          <p:nvGrpSpPr>
            <p:cNvPr id="66" name="Group 65">
              <a:extLst>
                <a:ext uri="{FF2B5EF4-FFF2-40B4-BE49-F238E27FC236}">
                  <a16:creationId xmlns:a16="http://schemas.microsoft.com/office/drawing/2014/main" id="{08E78F00-D9F9-D540-9E9D-1126F6FAC906}"/>
                </a:ext>
              </a:extLst>
            </p:cNvPr>
            <p:cNvGrpSpPr/>
            <p:nvPr/>
          </p:nvGrpSpPr>
          <p:grpSpPr>
            <a:xfrm>
              <a:off x="10933925" y="5084113"/>
              <a:ext cx="30801170" cy="4761985"/>
              <a:chOff x="5701523" y="3258974"/>
              <a:chExt cx="38500065" cy="5952266"/>
            </a:xfrm>
          </p:grpSpPr>
          <p:grpSp>
            <p:nvGrpSpPr>
              <p:cNvPr id="67" name="Group 66">
                <a:extLst>
                  <a:ext uri="{FF2B5EF4-FFF2-40B4-BE49-F238E27FC236}">
                    <a16:creationId xmlns:a16="http://schemas.microsoft.com/office/drawing/2014/main" id="{7586EC39-9B15-7E4B-AC30-2AA232691477}"/>
                  </a:ext>
                </a:extLst>
              </p:cNvPr>
              <p:cNvGrpSpPr/>
              <p:nvPr/>
            </p:nvGrpSpPr>
            <p:grpSpPr>
              <a:xfrm>
                <a:off x="5701523" y="3258974"/>
                <a:ext cx="38500065" cy="5932550"/>
                <a:chOff x="6420744" y="3188126"/>
                <a:chExt cx="38500065" cy="5932550"/>
              </a:xfrm>
            </p:grpSpPr>
            <p:pic>
              <p:nvPicPr>
                <p:cNvPr id="72" name="Picture 71">
                  <a:extLst>
                    <a:ext uri="{FF2B5EF4-FFF2-40B4-BE49-F238E27FC236}">
                      <a16:creationId xmlns:a16="http://schemas.microsoft.com/office/drawing/2014/main" id="{4E4715BF-A7D0-4F44-94BD-F8B863C07D50}"/>
                    </a:ext>
                  </a:extLst>
                </p:cNvPr>
                <p:cNvPicPr>
                  <a:picLocks noChangeAspect="1"/>
                </p:cNvPicPr>
                <p:nvPr/>
              </p:nvPicPr>
              <p:blipFill rotWithShape="1">
                <a:blip r:embed="rId8"/>
                <a:srcRect t="2700"/>
                <a:stretch/>
              </p:blipFill>
              <p:spPr>
                <a:xfrm>
                  <a:off x="36513239" y="3188126"/>
                  <a:ext cx="8407570" cy="5874807"/>
                </a:xfrm>
                <a:prstGeom prst="rect">
                  <a:avLst/>
                </a:prstGeom>
                <a:ln>
                  <a:solidFill>
                    <a:schemeClr val="accent1">
                      <a:lumMod val="50000"/>
                    </a:schemeClr>
                  </a:solidFill>
                </a:ln>
              </p:spPr>
            </p:pic>
            <p:pic>
              <p:nvPicPr>
                <p:cNvPr id="69" name="Picture 68">
                  <a:extLst>
                    <a:ext uri="{FF2B5EF4-FFF2-40B4-BE49-F238E27FC236}">
                      <a16:creationId xmlns:a16="http://schemas.microsoft.com/office/drawing/2014/main" id="{A12FBDA5-1CEF-1B4A-AF3B-340E93BE0413}"/>
                    </a:ext>
                  </a:extLst>
                </p:cNvPr>
                <p:cNvPicPr>
                  <a:picLocks noChangeAspect="1"/>
                </p:cNvPicPr>
                <p:nvPr/>
              </p:nvPicPr>
              <p:blipFill rotWithShape="1">
                <a:blip r:embed="rId9"/>
                <a:srcRect l="67792" t="698" r="786" b="6848"/>
                <a:stretch/>
              </p:blipFill>
              <p:spPr>
                <a:xfrm>
                  <a:off x="26382408" y="3211738"/>
                  <a:ext cx="8500694" cy="5871505"/>
                </a:xfrm>
                <a:prstGeom prst="rect">
                  <a:avLst/>
                </a:prstGeom>
                <a:ln>
                  <a:solidFill>
                    <a:schemeClr val="accent1">
                      <a:lumMod val="50000"/>
                    </a:schemeClr>
                  </a:solidFill>
                </a:ln>
              </p:spPr>
            </p:pic>
            <p:pic>
              <p:nvPicPr>
                <p:cNvPr id="70" name="Picture 69">
                  <a:extLst>
                    <a:ext uri="{FF2B5EF4-FFF2-40B4-BE49-F238E27FC236}">
                      <a16:creationId xmlns:a16="http://schemas.microsoft.com/office/drawing/2014/main" id="{85DC3D33-92F7-584F-801B-376EA1AE7AE9}"/>
                    </a:ext>
                  </a:extLst>
                </p:cNvPr>
                <p:cNvPicPr>
                  <a:picLocks noChangeAspect="1"/>
                </p:cNvPicPr>
                <p:nvPr/>
              </p:nvPicPr>
              <p:blipFill rotWithShape="1">
                <a:blip r:embed="rId9"/>
                <a:srcRect r="67741" b="4656"/>
                <a:stretch/>
              </p:blipFill>
              <p:spPr>
                <a:xfrm>
                  <a:off x="6420744" y="3245868"/>
                  <a:ext cx="8467419" cy="5874808"/>
                </a:xfrm>
                <a:prstGeom prst="rect">
                  <a:avLst/>
                </a:prstGeom>
                <a:ln>
                  <a:solidFill>
                    <a:schemeClr val="accent1">
                      <a:lumMod val="50000"/>
                    </a:schemeClr>
                  </a:solidFill>
                </a:ln>
              </p:spPr>
            </p:pic>
          </p:grpSp>
          <p:pic>
            <p:nvPicPr>
              <p:cNvPr id="68" name="Picture 67">
                <a:extLst>
                  <a:ext uri="{FF2B5EF4-FFF2-40B4-BE49-F238E27FC236}">
                    <a16:creationId xmlns:a16="http://schemas.microsoft.com/office/drawing/2014/main" id="{63EB2F8C-D5C4-0844-8D02-779B36151918}"/>
                  </a:ext>
                </a:extLst>
              </p:cNvPr>
              <p:cNvPicPr>
                <a:picLocks noChangeAspect="1"/>
              </p:cNvPicPr>
              <p:nvPr/>
            </p:nvPicPr>
            <p:blipFill rotWithShape="1">
              <a:blip r:embed="rId9"/>
              <a:srcRect l="33947" r="33943" b="4656"/>
              <a:stretch/>
            </p:blipFill>
            <p:spPr>
              <a:xfrm>
                <a:off x="15609456" y="3339734"/>
                <a:ext cx="8423594" cy="5871506"/>
              </a:xfrm>
              <a:prstGeom prst="rect">
                <a:avLst/>
              </a:prstGeom>
              <a:ln>
                <a:solidFill>
                  <a:schemeClr val="accent1">
                    <a:lumMod val="50000"/>
                  </a:schemeClr>
                </a:solidFill>
              </a:ln>
            </p:spPr>
          </p:pic>
        </p:grpSp>
        <p:sp>
          <p:nvSpPr>
            <p:cNvPr id="55" name="TextBox 54">
              <a:extLst>
                <a:ext uri="{FF2B5EF4-FFF2-40B4-BE49-F238E27FC236}">
                  <a16:creationId xmlns:a16="http://schemas.microsoft.com/office/drawing/2014/main" id="{BA826A5E-2991-8746-AD22-A35E7773B608}"/>
                </a:ext>
              </a:extLst>
            </p:cNvPr>
            <p:cNvSpPr txBox="1"/>
            <p:nvPr/>
          </p:nvSpPr>
          <p:spPr>
            <a:xfrm>
              <a:off x="10618462" y="9817983"/>
              <a:ext cx="7089644"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A participant reacting to the robot cursing</a:t>
              </a:r>
            </a:p>
          </p:txBody>
        </p:sp>
        <p:sp>
          <p:nvSpPr>
            <p:cNvPr id="78" name="TextBox 77">
              <a:extLst>
                <a:ext uri="{FF2B5EF4-FFF2-40B4-BE49-F238E27FC236}">
                  <a16:creationId xmlns:a16="http://schemas.microsoft.com/office/drawing/2014/main" id="{0B53305A-940C-1940-9042-735780829F30}"/>
                </a:ext>
              </a:extLst>
            </p:cNvPr>
            <p:cNvSpPr txBox="1"/>
            <p:nvPr/>
          </p:nvSpPr>
          <p:spPr>
            <a:xfrm>
              <a:off x="26675258" y="9788565"/>
              <a:ext cx="7089644"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A participant reacting to the robot insulting them</a:t>
              </a:r>
            </a:p>
          </p:txBody>
        </p:sp>
        <p:sp>
          <p:nvSpPr>
            <p:cNvPr id="79" name="TextBox 78">
              <a:extLst>
                <a:ext uri="{FF2B5EF4-FFF2-40B4-BE49-F238E27FC236}">
                  <a16:creationId xmlns:a16="http://schemas.microsoft.com/office/drawing/2014/main" id="{01666879-CA00-6C43-8593-A730A659E5CB}"/>
                </a:ext>
              </a:extLst>
            </p:cNvPr>
            <p:cNvSpPr txBox="1"/>
            <p:nvPr/>
          </p:nvSpPr>
          <p:spPr>
            <a:xfrm>
              <a:off x="18570299" y="9848770"/>
              <a:ext cx="7089644"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A participant reacting to the robot cheating</a:t>
              </a:r>
            </a:p>
          </p:txBody>
        </p:sp>
        <p:sp>
          <p:nvSpPr>
            <p:cNvPr id="80" name="TextBox 79">
              <a:extLst>
                <a:ext uri="{FF2B5EF4-FFF2-40B4-BE49-F238E27FC236}">
                  <a16:creationId xmlns:a16="http://schemas.microsoft.com/office/drawing/2014/main" id="{0AF1E1BE-744A-4747-9FEA-B457FB4750F9}"/>
                </a:ext>
              </a:extLst>
            </p:cNvPr>
            <p:cNvSpPr txBox="1"/>
            <p:nvPr/>
          </p:nvSpPr>
          <p:spPr>
            <a:xfrm>
              <a:off x="34917355" y="9848770"/>
              <a:ext cx="7089644"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A participant reacting to the robot stretching its hand</a:t>
              </a:r>
            </a:p>
          </p:txBody>
        </p:sp>
      </p:grpSp>
      <p:pic>
        <p:nvPicPr>
          <p:cNvPr id="96" name="Picture 95">
            <a:extLst>
              <a:ext uri="{FF2B5EF4-FFF2-40B4-BE49-F238E27FC236}">
                <a16:creationId xmlns:a16="http://schemas.microsoft.com/office/drawing/2014/main" id="{3426F412-310E-DF48-8B28-7B97BC0EEC97}"/>
              </a:ext>
            </a:extLst>
          </p:cNvPr>
          <p:cNvPicPr>
            <a:picLocks noChangeAspect="1"/>
          </p:cNvPicPr>
          <p:nvPr/>
        </p:nvPicPr>
        <p:blipFill rotWithShape="1">
          <a:blip r:embed="rId10">
            <a:extLst>
              <a:ext uri="{BEBA8EAE-BF5A-486C-A8C5-ECC9F3942E4B}">
                <a14:imgProps xmlns:a14="http://schemas.microsoft.com/office/drawing/2010/main">
                  <a14:imgLayer>
                    <a14:imgEffect>
                      <a14:saturation sat="66000"/>
                    </a14:imgEffect>
                  </a14:imgLayer>
                </a14:imgProps>
              </a:ext>
            </a:extLst>
          </a:blip>
          <a:srcRect b="4598"/>
          <a:stretch/>
        </p:blipFill>
        <p:spPr>
          <a:xfrm>
            <a:off x="2403787" y="12052115"/>
            <a:ext cx="5164453" cy="6569346"/>
          </a:xfrm>
          <a:prstGeom prst="rect">
            <a:avLst/>
          </a:prstGeom>
          <a:ln>
            <a:solidFill>
              <a:schemeClr val="accent1">
                <a:lumMod val="50000"/>
              </a:schemeClr>
            </a:solidFill>
          </a:ln>
        </p:spPr>
      </p:pic>
      <p:pic>
        <p:nvPicPr>
          <p:cNvPr id="98" name="Picture 97">
            <a:extLst>
              <a:ext uri="{FF2B5EF4-FFF2-40B4-BE49-F238E27FC236}">
                <a16:creationId xmlns:a16="http://schemas.microsoft.com/office/drawing/2014/main" id="{7CDCE693-E253-4A46-A845-AA6A12F81AAB}"/>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35374555" y="500474"/>
            <a:ext cx="3758459" cy="3059211"/>
          </a:xfrm>
          <a:prstGeom prst="rect">
            <a:avLst/>
          </a:prstGeom>
        </p:spPr>
      </p:pic>
      <p:sp>
        <p:nvSpPr>
          <p:cNvPr id="2" name="Rounded Rectangular Callout 1">
            <a:extLst>
              <a:ext uri="{FF2B5EF4-FFF2-40B4-BE49-F238E27FC236}">
                <a16:creationId xmlns:a16="http://schemas.microsoft.com/office/drawing/2014/main" id="{D4DE6EC5-465B-8445-B4F6-730B5E49C33D}"/>
              </a:ext>
            </a:extLst>
          </p:cNvPr>
          <p:cNvSpPr/>
          <p:nvPr/>
        </p:nvSpPr>
        <p:spPr>
          <a:xfrm>
            <a:off x="37172751" y="5290963"/>
            <a:ext cx="2839898" cy="1471930"/>
          </a:xfrm>
          <a:prstGeom prst="wedgeRoundRectCallout">
            <a:avLst>
              <a:gd name="adj1" fmla="val 59328"/>
              <a:gd name="adj2" fmla="val 12624"/>
              <a:gd name="adj3" fmla="val 16667"/>
            </a:avLst>
          </a:prstGeom>
          <a:ln>
            <a:solidFill>
              <a:srgbClr val="40404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i="1" dirty="0">
                <a:solidFill>
                  <a:srgbClr val="404040"/>
                </a:solidFill>
                <a:latin typeface="Times New Roman" panose="02020603050405020304" pitchFamily="18" charset="0"/>
                <a:cs typeface="Times New Roman" panose="02020603050405020304" pitchFamily="18" charset="0"/>
              </a:rPr>
              <a:t>One second. I need to stretch my hand.</a:t>
            </a:r>
          </a:p>
        </p:txBody>
      </p:sp>
    </p:spTree>
    <p:extLst>
      <p:ext uri="{BB962C8B-B14F-4D97-AF65-F5344CB8AC3E}">
        <p14:creationId xmlns:p14="http://schemas.microsoft.com/office/powerpoint/2010/main" val="390650426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3967</TotalTime>
  <Words>832</Words>
  <Application>Microsoft Macintosh PowerPoint</Application>
  <PresentationFormat>Custom</PresentationFormat>
  <Paragraphs>105</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Calibri Light</vt:lpstr>
      <vt:lpstr>Times New Roman</vt:lpstr>
      <vt:lpstr>Office Theme</vt:lpstr>
      <vt:lpstr>Perceived Agency of a Social Norm Violating Robot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scyasuda@aol.com</dc:creator>
  <cp:lastModifiedBy>scyasuda@aol.com</cp:lastModifiedBy>
  <cp:revision>71</cp:revision>
  <dcterms:created xsi:type="dcterms:W3CDTF">2020-07-12T20:23:00Z</dcterms:created>
  <dcterms:modified xsi:type="dcterms:W3CDTF">2020-07-19T08:43:26Z</dcterms:modified>
</cp:coreProperties>
</file>